
<file path=[Content_Types].xml><?xml version="1.0" encoding="utf-8"?>
<Types xmlns="http://schemas.openxmlformats.org/package/2006/content-types">
  <Default Extension="bin" ContentType="image/png"/>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dia/image210.bin" ContentType="image/svg+xml"/>
  <Override PartName="/ppt/media/image170.bin" ContentType="image/svg+xml"/>
  <Override PartName="/ppt/media/image200.bin" ContentType="image/svg+xml"/>
  <Override PartName="/ppt/media/image23.bin" ContentType="image/svg+xml"/>
  <Override PartName="/ppt/media/image26.bin" ContentType="image/svg+xml"/>
  <Override PartName="/ppt/media/image32.bin" ContentType="image/svg+xml"/>
  <Override PartName="/ppt/media/image34.bin" ContentType="image/svg+xml"/>
  <Override PartName="/ppt/media/image42.bin" ContentType="image/svg+xml"/>
  <Override PartName="/ppt/media/image45.bin" ContentType="image/svg+xml"/>
  <Override PartName="/ppt/media/image51.bin" ContentType="image/svg+xml"/>
  <Override PartName="/ppt/media/image54.bin" ContentType="image/svg+xml"/>
  <Override PartName="/ppt/media/image58.bin" ContentType="image/svg+xml"/>
  <Override PartName="/ppt/media/image63.bin" ContentType="image/svg+xml"/>
  <Override PartName="/ppt/media/image66.bin" ContentType="image/svg+xml"/>
  <Override PartName="/ppt/media/image68.bin" ContentType="image/sv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4"/>
  </p:sldMasterIdLst>
  <p:notesMasterIdLst>
    <p:notesMasterId r:id="rId26"/>
  </p:notesMasterIdLst>
  <p:sldIdLst>
    <p:sldId id="301" r:id="rId5"/>
    <p:sldId id="319" r:id="rId6"/>
    <p:sldId id="567" r:id="rId7"/>
    <p:sldId id="565" r:id="rId8"/>
    <p:sldId id="564" r:id="rId9"/>
    <p:sldId id="309" r:id="rId10"/>
    <p:sldId id="315" r:id="rId11"/>
    <p:sldId id="341" r:id="rId12"/>
    <p:sldId id="362" r:id="rId13"/>
    <p:sldId id="378" r:id="rId14"/>
    <p:sldId id="394" r:id="rId15"/>
    <p:sldId id="412" r:id="rId16"/>
    <p:sldId id="428" r:id="rId17"/>
    <p:sldId id="443" r:id="rId18"/>
    <p:sldId id="461" r:id="rId19"/>
    <p:sldId id="491" r:id="rId20"/>
    <p:sldId id="507" r:id="rId21"/>
    <p:sldId id="566" r:id="rId22"/>
    <p:sldId id="561" r:id="rId23"/>
    <p:sldId id="568" r:id="rId24"/>
    <p:sldId id="569"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Merriweather" panose="00000500000000000000" pitchFamily="2" charset="0"/>
      <p:regular r:id="rId33"/>
      <p:bold r:id="rId34"/>
      <p:italic r:id="rId35"/>
      <p:boldItalic r:id="rId36"/>
    </p:embeddedFont>
    <p:embeddedFont>
      <p:font typeface="Merriweather Light" panose="00000400000000000000" pitchFamily="2" charset="0"/>
      <p:regular r:id="rId37"/>
      <p:italic r:id="rId38"/>
    </p:embeddedFont>
    <p:embeddedFont>
      <p:font typeface="Old Standard TT" panose="020B0604020202020204" charset="0"/>
      <p:bold r:id="rId39"/>
    </p:embeddedFont>
    <p:embeddedFont>
      <p:font typeface="Open Sans" panose="020B0606030504020204" pitchFamily="34" charset="0"/>
      <p:regular r:id="rId40"/>
      <p:bold r:id="rId41"/>
      <p:italic r:id="rId42"/>
      <p:boldItalic r:id="rId43"/>
    </p:embeddedFont>
    <p:embeddedFont>
      <p:font typeface="Plus Jakarta Sans" panose="020B0604020202020204" charset="0"/>
      <p:bold r:id="rId44"/>
    </p:embeddedFont>
    <p:embeddedFont>
      <p:font typeface="Plus Jakarta Sans Medium" panose="020B0604020202020204" charset="0"/>
      <p:regular r:id="rId45"/>
      <p:italic r:id="rId46"/>
    </p:embeddedFont>
    <p:embeddedFont>
      <p:font typeface="Plus Jakarta Sans SemiBold" panose="020B0604020202020204" charset="0"/>
      <p:regular r:id="rId47"/>
    </p:embeddedFont>
    <p:embeddedFont>
      <p:font typeface="Segoe UI" panose="020B0502040204020203"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6B"/>
    <a:srgbClr val="54CCCD"/>
    <a:srgbClr val="957EE7"/>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515" autoAdjust="0"/>
  </p:normalViewPr>
  <p:slideViewPr>
    <p:cSldViewPr snapToGrid="0">
      <p:cViewPr varScale="1">
        <p:scale>
          <a:sx n="45" d="100"/>
          <a:sy n="45" d="100"/>
        </p:scale>
        <p:origin x="21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4.xml"/><Relationship Id="rId51" Type="http://schemas.openxmlformats.org/officeDocument/2006/relationships/font" Target="fonts/font2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6.xml"/><Relationship Id="rId41" Type="http://schemas.openxmlformats.org/officeDocument/2006/relationships/font" Target="fonts/font15.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6DDD9-E287-4F38-BE73-4EBD1D3CB7A4}" type="doc">
      <dgm:prSet loTypeId="urn:microsoft.com/office/officeart/2005/8/layout/hProcess9" loCatId="process" qsTypeId="urn:microsoft.com/office/officeart/2005/8/quickstyle/simple1" qsCatId="simple" csTypeId="urn:microsoft.com/office/officeart/2005/8/colors/colorful5" csCatId="colorful" phldr="1"/>
      <dgm:spPr/>
    </dgm:pt>
    <dgm:pt modelId="{ED59E2F7-83BA-4765-8C30-3EBD558F9645}">
      <dgm:prSet phldrT="[Text]" custT="1"/>
      <dgm:spPr/>
      <dgm:t>
        <a:bodyPr/>
        <a:lstStyle/>
        <a:p>
          <a:r>
            <a:rPr lang="en-IE" sz="2000" dirty="0"/>
            <a:t>Change to the EU AI Act 2024/1689, moves the reference to MDR/IVDR from Section A to Section B of Annex I</a:t>
          </a:r>
        </a:p>
      </dgm:t>
    </dgm:pt>
    <dgm:pt modelId="{B50BC497-3EC5-469C-838E-E9EA7EC6019D}" type="parTrans" cxnId="{7417287F-167A-4EE8-9739-9E343DB1F70D}">
      <dgm:prSet/>
      <dgm:spPr/>
      <dgm:t>
        <a:bodyPr/>
        <a:lstStyle/>
        <a:p>
          <a:endParaRPr lang="en-IE" sz="2400"/>
        </a:p>
      </dgm:t>
    </dgm:pt>
    <dgm:pt modelId="{F244D484-44AC-411A-9FF8-6FB5CA61ECDE}" type="sibTrans" cxnId="{7417287F-167A-4EE8-9739-9E343DB1F70D}">
      <dgm:prSet/>
      <dgm:spPr/>
      <dgm:t>
        <a:bodyPr/>
        <a:lstStyle/>
        <a:p>
          <a:endParaRPr lang="en-IE" sz="2400"/>
        </a:p>
      </dgm:t>
    </dgm:pt>
    <dgm:pt modelId="{42219538-40FE-46F9-9A24-39F8B9311243}">
      <dgm:prSet phldrT="[Text]" custT="1"/>
      <dgm:spPr/>
      <dgm:t>
        <a:bodyPr/>
        <a:lstStyle/>
        <a:p>
          <a:r>
            <a:rPr lang="en-IE" sz="2000" dirty="0"/>
            <a:t>Being in Section B of Annex I means you must apply Article 2(2) of the AI Act for high-risk AI systems</a:t>
          </a:r>
        </a:p>
      </dgm:t>
    </dgm:pt>
    <dgm:pt modelId="{3569839B-24D1-4B7B-BBFD-0C6C7B28921D}" type="parTrans" cxnId="{4627AE0F-122A-45C0-9947-5CFE236DE843}">
      <dgm:prSet/>
      <dgm:spPr/>
      <dgm:t>
        <a:bodyPr/>
        <a:lstStyle/>
        <a:p>
          <a:endParaRPr lang="en-IE" sz="2400"/>
        </a:p>
      </dgm:t>
    </dgm:pt>
    <dgm:pt modelId="{91574702-EA72-4C35-86C1-CA4FE700EE04}" type="sibTrans" cxnId="{4627AE0F-122A-45C0-9947-5CFE236DE843}">
      <dgm:prSet/>
      <dgm:spPr/>
      <dgm:t>
        <a:bodyPr/>
        <a:lstStyle/>
        <a:p>
          <a:endParaRPr lang="en-IE" sz="2400"/>
        </a:p>
      </dgm:t>
    </dgm:pt>
    <dgm:pt modelId="{B692BA10-0C82-4C18-BC02-F7AF81EFCE36}">
      <dgm:prSet phldrT="[Text]" custT="1"/>
      <dgm:spPr/>
      <dgm:t>
        <a:bodyPr/>
        <a:lstStyle/>
        <a:p>
          <a:r>
            <a:rPr lang="en-IE" sz="2000" dirty="0"/>
            <a:t>e.g., Article 107 – requirements set out in </a:t>
          </a:r>
          <a:r>
            <a:rPr lang="en-IE" sz="2000" b="1" dirty="0"/>
            <a:t>Chapter III Section 2 </a:t>
          </a:r>
          <a:r>
            <a:rPr lang="en-IE" sz="2000" dirty="0"/>
            <a:t>of 2024/1689 applies – to ensure AI systems are developed and used in a manner that is safe, trustworthy and respects fundamental rights</a:t>
          </a:r>
        </a:p>
      </dgm:t>
    </dgm:pt>
    <dgm:pt modelId="{41051F80-82F9-42F1-B40A-612790E9D3F8}" type="parTrans" cxnId="{6F3E563A-4F9E-4E32-B870-703D740A8D53}">
      <dgm:prSet/>
      <dgm:spPr/>
      <dgm:t>
        <a:bodyPr/>
        <a:lstStyle/>
        <a:p>
          <a:endParaRPr lang="en-IE" sz="2400"/>
        </a:p>
      </dgm:t>
    </dgm:pt>
    <dgm:pt modelId="{8A1C4572-11FA-41A6-9F52-A51823FD5066}" type="sibTrans" cxnId="{6F3E563A-4F9E-4E32-B870-703D740A8D53}">
      <dgm:prSet/>
      <dgm:spPr/>
      <dgm:t>
        <a:bodyPr/>
        <a:lstStyle/>
        <a:p>
          <a:endParaRPr lang="en-IE" sz="2400"/>
        </a:p>
      </dgm:t>
    </dgm:pt>
    <dgm:pt modelId="{F90BF6E7-B967-4060-9948-983538B24528}">
      <dgm:prSet phldrT="[Text]" custT="1"/>
      <dgm:spPr/>
      <dgm:t>
        <a:bodyPr/>
        <a:lstStyle/>
        <a:p>
          <a:r>
            <a:rPr lang="en-IE" sz="2000" dirty="0"/>
            <a:t>Article 2(2) says you need to comply with Article 6(1)</a:t>
          </a:r>
        </a:p>
      </dgm:t>
    </dgm:pt>
    <dgm:pt modelId="{1698E3CA-29CA-477B-A464-3E0C2B643D3D}" type="parTrans" cxnId="{B680AFDD-09B9-400A-9133-EB6FABE5C007}">
      <dgm:prSet/>
      <dgm:spPr/>
      <dgm:t>
        <a:bodyPr/>
        <a:lstStyle/>
        <a:p>
          <a:endParaRPr lang="en-IE" sz="2400"/>
        </a:p>
      </dgm:t>
    </dgm:pt>
    <dgm:pt modelId="{93F5B72C-5AB3-4FE9-B257-C13B1C01707E}" type="sibTrans" cxnId="{B680AFDD-09B9-400A-9133-EB6FABE5C007}">
      <dgm:prSet/>
      <dgm:spPr/>
      <dgm:t>
        <a:bodyPr/>
        <a:lstStyle/>
        <a:p>
          <a:endParaRPr lang="en-IE" sz="2400"/>
        </a:p>
      </dgm:t>
    </dgm:pt>
    <dgm:pt modelId="{4017486D-5E28-49D3-910E-DB5D17798579}">
      <dgm:prSet phldrT="[Text]" custT="1"/>
      <dgm:spPr/>
      <dgm:t>
        <a:bodyPr/>
        <a:lstStyle/>
        <a:p>
          <a:r>
            <a:rPr lang="en-IE" sz="2000" dirty="0"/>
            <a:t>Article 6(1) indicates you need to apply Articles 102-109, 112 and 57 in so far as necessary.</a:t>
          </a:r>
        </a:p>
      </dgm:t>
    </dgm:pt>
    <dgm:pt modelId="{07420054-1D9D-4A22-A0E8-E4895E8156BA}" type="parTrans" cxnId="{E1707051-77AD-4557-9AF5-8A6FD04B701A}">
      <dgm:prSet/>
      <dgm:spPr/>
      <dgm:t>
        <a:bodyPr/>
        <a:lstStyle/>
        <a:p>
          <a:endParaRPr lang="en-IE" sz="2400"/>
        </a:p>
      </dgm:t>
    </dgm:pt>
    <dgm:pt modelId="{D39008F9-A9BD-4F25-8015-541C3D1DB39C}" type="sibTrans" cxnId="{E1707051-77AD-4557-9AF5-8A6FD04B701A}">
      <dgm:prSet/>
      <dgm:spPr/>
      <dgm:t>
        <a:bodyPr/>
        <a:lstStyle/>
        <a:p>
          <a:endParaRPr lang="en-IE" sz="2400"/>
        </a:p>
      </dgm:t>
    </dgm:pt>
    <dgm:pt modelId="{1D262F0D-E61C-4872-8A8A-042AF03B7F8F}" type="pres">
      <dgm:prSet presAssocID="{8C86DDD9-E287-4F38-BE73-4EBD1D3CB7A4}" presName="CompostProcess" presStyleCnt="0">
        <dgm:presLayoutVars>
          <dgm:dir/>
          <dgm:resizeHandles val="exact"/>
        </dgm:presLayoutVars>
      </dgm:prSet>
      <dgm:spPr/>
    </dgm:pt>
    <dgm:pt modelId="{9C4BE1B3-AE0E-415C-A17E-59343F9954A8}" type="pres">
      <dgm:prSet presAssocID="{8C86DDD9-E287-4F38-BE73-4EBD1D3CB7A4}" presName="arrow" presStyleLbl="bgShp" presStyleIdx="0" presStyleCnt="1"/>
      <dgm:spPr/>
    </dgm:pt>
    <dgm:pt modelId="{26F297EC-2144-4462-BC2D-F140C7F010D8}" type="pres">
      <dgm:prSet presAssocID="{8C86DDD9-E287-4F38-BE73-4EBD1D3CB7A4}" presName="linearProcess" presStyleCnt="0"/>
      <dgm:spPr/>
    </dgm:pt>
    <dgm:pt modelId="{709D8D67-D779-479A-B491-E6813937BE08}" type="pres">
      <dgm:prSet presAssocID="{ED59E2F7-83BA-4765-8C30-3EBD558F9645}" presName="textNode" presStyleLbl="node1" presStyleIdx="0" presStyleCnt="5">
        <dgm:presLayoutVars>
          <dgm:bulletEnabled val="1"/>
        </dgm:presLayoutVars>
      </dgm:prSet>
      <dgm:spPr/>
    </dgm:pt>
    <dgm:pt modelId="{37CE52CB-0CDA-400B-819C-0F1ADDF0006B}" type="pres">
      <dgm:prSet presAssocID="{F244D484-44AC-411A-9FF8-6FB5CA61ECDE}" presName="sibTrans" presStyleCnt="0"/>
      <dgm:spPr/>
    </dgm:pt>
    <dgm:pt modelId="{6240CB3F-C095-4B71-9070-9D9225705ADC}" type="pres">
      <dgm:prSet presAssocID="{42219538-40FE-46F9-9A24-39F8B9311243}" presName="textNode" presStyleLbl="node1" presStyleIdx="1" presStyleCnt="5">
        <dgm:presLayoutVars>
          <dgm:bulletEnabled val="1"/>
        </dgm:presLayoutVars>
      </dgm:prSet>
      <dgm:spPr/>
    </dgm:pt>
    <dgm:pt modelId="{D3946130-B016-4E1C-9C38-85FEC38A6BE8}" type="pres">
      <dgm:prSet presAssocID="{91574702-EA72-4C35-86C1-CA4FE700EE04}" presName="sibTrans" presStyleCnt="0"/>
      <dgm:spPr/>
    </dgm:pt>
    <dgm:pt modelId="{8025E952-D0B3-4D1D-A546-06068EF2BAE8}" type="pres">
      <dgm:prSet presAssocID="{F90BF6E7-B967-4060-9948-983538B24528}" presName="textNode" presStyleLbl="node1" presStyleIdx="2" presStyleCnt="5">
        <dgm:presLayoutVars>
          <dgm:bulletEnabled val="1"/>
        </dgm:presLayoutVars>
      </dgm:prSet>
      <dgm:spPr/>
    </dgm:pt>
    <dgm:pt modelId="{AA0860C6-ADC1-4310-9D56-D5A1E42A5F29}" type="pres">
      <dgm:prSet presAssocID="{93F5B72C-5AB3-4FE9-B257-C13B1C01707E}" presName="sibTrans" presStyleCnt="0"/>
      <dgm:spPr/>
    </dgm:pt>
    <dgm:pt modelId="{73A87444-6BED-4203-ACB1-4B824144CA81}" type="pres">
      <dgm:prSet presAssocID="{4017486D-5E28-49D3-910E-DB5D17798579}" presName="textNode" presStyleLbl="node1" presStyleIdx="3" presStyleCnt="5">
        <dgm:presLayoutVars>
          <dgm:bulletEnabled val="1"/>
        </dgm:presLayoutVars>
      </dgm:prSet>
      <dgm:spPr/>
    </dgm:pt>
    <dgm:pt modelId="{407F85A3-F9A7-42E8-9948-909B59EFD0FF}" type="pres">
      <dgm:prSet presAssocID="{D39008F9-A9BD-4F25-8015-541C3D1DB39C}" presName="sibTrans" presStyleCnt="0"/>
      <dgm:spPr/>
    </dgm:pt>
    <dgm:pt modelId="{4378097B-6731-4BFA-951F-193200A474E9}" type="pres">
      <dgm:prSet presAssocID="{B692BA10-0C82-4C18-BC02-F7AF81EFCE36}" presName="textNode" presStyleLbl="node1" presStyleIdx="4" presStyleCnt="5" custScaleX="118348">
        <dgm:presLayoutVars>
          <dgm:bulletEnabled val="1"/>
        </dgm:presLayoutVars>
      </dgm:prSet>
      <dgm:spPr/>
    </dgm:pt>
  </dgm:ptLst>
  <dgm:cxnLst>
    <dgm:cxn modelId="{17C9640B-0DDD-4457-A4EB-117E4B4869C8}" type="presOf" srcId="{4017486D-5E28-49D3-910E-DB5D17798579}" destId="{73A87444-6BED-4203-ACB1-4B824144CA81}" srcOrd="0" destOrd="0" presId="urn:microsoft.com/office/officeart/2005/8/layout/hProcess9"/>
    <dgm:cxn modelId="{4627AE0F-122A-45C0-9947-5CFE236DE843}" srcId="{8C86DDD9-E287-4F38-BE73-4EBD1D3CB7A4}" destId="{42219538-40FE-46F9-9A24-39F8B9311243}" srcOrd="1" destOrd="0" parTransId="{3569839B-24D1-4B7B-BBFD-0C6C7B28921D}" sibTransId="{91574702-EA72-4C35-86C1-CA4FE700EE04}"/>
    <dgm:cxn modelId="{FC551127-F87B-45AF-A634-6B9A421AF29C}" type="presOf" srcId="{F90BF6E7-B967-4060-9948-983538B24528}" destId="{8025E952-D0B3-4D1D-A546-06068EF2BAE8}" srcOrd="0" destOrd="0" presId="urn:microsoft.com/office/officeart/2005/8/layout/hProcess9"/>
    <dgm:cxn modelId="{6F3E563A-4F9E-4E32-B870-703D740A8D53}" srcId="{8C86DDD9-E287-4F38-BE73-4EBD1D3CB7A4}" destId="{B692BA10-0C82-4C18-BC02-F7AF81EFCE36}" srcOrd="4" destOrd="0" parTransId="{41051F80-82F9-42F1-B40A-612790E9D3F8}" sibTransId="{8A1C4572-11FA-41A6-9F52-A51823FD5066}"/>
    <dgm:cxn modelId="{E5F5C73C-33C7-42DF-9C9F-FB43300AC22B}" type="presOf" srcId="{8C86DDD9-E287-4F38-BE73-4EBD1D3CB7A4}" destId="{1D262F0D-E61C-4872-8A8A-042AF03B7F8F}" srcOrd="0" destOrd="0" presId="urn:microsoft.com/office/officeart/2005/8/layout/hProcess9"/>
    <dgm:cxn modelId="{4D18DF4C-821A-44D1-A2CE-AD568B52431C}" type="presOf" srcId="{42219538-40FE-46F9-9A24-39F8B9311243}" destId="{6240CB3F-C095-4B71-9070-9D9225705ADC}" srcOrd="0" destOrd="0" presId="urn:microsoft.com/office/officeart/2005/8/layout/hProcess9"/>
    <dgm:cxn modelId="{E1707051-77AD-4557-9AF5-8A6FD04B701A}" srcId="{8C86DDD9-E287-4F38-BE73-4EBD1D3CB7A4}" destId="{4017486D-5E28-49D3-910E-DB5D17798579}" srcOrd="3" destOrd="0" parTransId="{07420054-1D9D-4A22-A0E8-E4895E8156BA}" sibTransId="{D39008F9-A9BD-4F25-8015-541C3D1DB39C}"/>
    <dgm:cxn modelId="{7417287F-167A-4EE8-9739-9E343DB1F70D}" srcId="{8C86DDD9-E287-4F38-BE73-4EBD1D3CB7A4}" destId="{ED59E2F7-83BA-4765-8C30-3EBD558F9645}" srcOrd="0" destOrd="0" parTransId="{B50BC497-3EC5-469C-838E-E9EA7EC6019D}" sibTransId="{F244D484-44AC-411A-9FF8-6FB5CA61ECDE}"/>
    <dgm:cxn modelId="{F04A2292-D093-4644-B750-711155EA2025}" type="presOf" srcId="{ED59E2F7-83BA-4765-8C30-3EBD558F9645}" destId="{709D8D67-D779-479A-B491-E6813937BE08}" srcOrd="0" destOrd="0" presId="urn:microsoft.com/office/officeart/2005/8/layout/hProcess9"/>
    <dgm:cxn modelId="{C12516B1-0381-48A6-9304-265BC90360CF}" type="presOf" srcId="{B692BA10-0C82-4C18-BC02-F7AF81EFCE36}" destId="{4378097B-6731-4BFA-951F-193200A474E9}" srcOrd="0" destOrd="0" presId="urn:microsoft.com/office/officeart/2005/8/layout/hProcess9"/>
    <dgm:cxn modelId="{B680AFDD-09B9-400A-9133-EB6FABE5C007}" srcId="{8C86DDD9-E287-4F38-BE73-4EBD1D3CB7A4}" destId="{F90BF6E7-B967-4060-9948-983538B24528}" srcOrd="2" destOrd="0" parTransId="{1698E3CA-29CA-477B-A464-3E0C2B643D3D}" sibTransId="{93F5B72C-5AB3-4FE9-B257-C13B1C01707E}"/>
    <dgm:cxn modelId="{B8E3108E-E981-4C92-B182-6492743D230D}" type="presParOf" srcId="{1D262F0D-E61C-4872-8A8A-042AF03B7F8F}" destId="{9C4BE1B3-AE0E-415C-A17E-59343F9954A8}" srcOrd="0" destOrd="0" presId="urn:microsoft.com/office/officeart/2005/8/layout/hProcess9"/>
    <dgm:cxn modelId="{8A3D932B-812A-4FC7-ACC0-7037B55A16F4}" type="presParOf" srcId="{1D262F0D-E61C-4872-8A8A-042AF03B7F8F}" destId="{26F297EC-2144-4462-BC2D-F140C7F010D8}" srcOrd="1" destOrd="0" presId="urn:microsoft.com/office/officeart/2005/8/layout/hProcess9"/>
    <dgm:cxn modelId="{DBF4E5FB-81CA-4CC2-AA0A-BBA4F511F1D1}" type="presParOf" srcId="{26F297EC-2144-4462-BC2D-F140C7F010D8}" destId="{709D8D67-D779-479A-B491-E6813937BE08}" srcOrd="0" destOrd="0" presId="urn:microsoft.com/office/officeart/2005/8/layout/hProcess9"/>
    <dgm:cxn modelId="{7A9FE04A-3B78-4E0F-9B69-84F9C8CEC419}" type="presParOf" srcId="{26F297EC-2144-4462-BC2D-F140C7F010D8}" destId="{37CE52CB-0CDA-400B-819C-0F1ADDF0006B}" srcOrd="1" destOrd="0" presId="urn:microsoft.com/office/officeart/2005/8/layout/hProcess9"/>
    <dgm:cxn modelId="{0F47394C-56A8-4B30-984C-9578757BEE48}" type="presParOf" srcId="{26F297EC-2144-4462-BC2D-F140C7F010D8}" destId="{6240CB3F-C095-4B71-9070-9D9225705ADC}" srcOrd="2" destOrd="0" presId="urn:microsoft.com/office/officeart/2005/8/layout/hProcess9"/>
    <dgm:cxn modelId="{86BF5EB0-85F4-4BB8-AA0C-DC7209CBBC7F}" type="presParOf" srcId="{26F297EC-2144-4462-BC2D-F140C7F010D8}" destId="{D3946130-B016-4E1C-9C38-85FEC38A6BE8}" srcOrd="3" destOrd="0" presId="urn:microsoft.com/office/officeart/2005/8/layout/hProcess9"/>
    <dgm:cxn modelId="{F46B6888-53A1-442E-9204-6D699913AA45}" type="presParOf" srcId="{26F297EC-2144-4462-BC2D-F140C7F010D8}" destId="{8025E952-D0B3-4D1D-A546-06068EF2BAE8}" srcOrd="4" destOrd="0" presId="urn:microsoft.com/office/officeart/2005/8/layout/hProcess9"/>
    <dgm:cxn modelId="{BBA98293-2E74-452B-A074-306D9EB7C27F}" type="presParOf" srcId="{26F297EC-2144-4462-BC2D-F140C7F010D8}" destId="{AA0860C6-ADC1-4310-9D56-D5A1E42A5F29}" srcOrd="5" destOrd="0" presId="urn:microsoft.com/office/officeart/2005/8/layout/hProcess9"/>
    <dgm:cxn modelId="{11ED80DA-2AFD-46D0-9ED1-973F46539241}" type="presParOf" srcId="{26F297EC-2144-4462-BC2D-F140C7F010D8}" destId="{73A87444-6BED-4203-ACB1-4B824144CA81}" srcOrd="6" destOrd="0" presId="urn:microsoft.com/office/officeart/2005/8/layout/hProcess9"/>
    <dgm:cxn modelId="{1BADEA4E-519B-4D8E-A7F7-5AD3911141C5}" type="presParOf" srcId="{26F297EC-2144-4462-BC2D-F140C7F010D8}" destId="{407F85A3-F9A7-42E8-9948-909B59EFD0FF}" srcOrd="7" destOrd="0" presId="urn:microsoft.com/office/officeart/2005/8/layout/hProcess9"/>
    <dgm:cxn modelId="{1B84AF45-4AAD-4EAD-B08B-82C3A75F9FEF}" type="presParOf" srcId="{26F297EC-2144-4462-BC2D-F140C7F010D8}" destId="{4378097B-6731-4BFA-951F-193200A474E9}"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6DDD9-E287-4F38-BE73-4EBD1D3CB7A4}" type="doc">
      <dgm:prSet loTypeId="urn:microsoft.com/office/officeart/2005/8/layout/hProcess9" loCatId="process" qsTypeId="urn:microsoft.com/office/officeart/2005/8/quickstyle/simple1" qsCatId="simple" csTypeId="urn:microsoft.com/office/officeart/2005/8/colors/colorful5" csCatId="colorful" phldr="1"/>
      <dgm:spPr/>
    </dgm:pt>
    <dgm:pt modelId="{ED59E2F7-83BA-4765-8C30-3EBD558F9645}">
      <dgm:prSet phldrT="[Text]" custT="1"/>
      <dgm:spPr/>
      <dgm:t>
        <a:bodyPr/>
        <a:lstStyle/>
        <a:p>
          <a:r>
            <a:rPr lang="en-IE" sz="2000" dirty="0"/>
            <a:t>Change to the EU AI Act 2024/1689, moves the reference to MDR/IVDR from Section A to Section B of Annex I</a:t>
          </a:r>
        </a:p>
      </dgm:t>
    </dgm:pt>
    <dgm:pt modelId="{B50BC497-3EC5-469C-838E-E9EA7EC6019D}" type="parTrans" cxnId="{7417287F-167A-4EE8-9739-9E343DB1F70D}">
      <dgm:prSet/>
      <dgm:spPr/>
      <dgm:t>
        <a:bodyPr/>
        <a:lstStyle/>
        <a:p>
          <a:endParaRPr lang="en-IE" sz="2400"/>
        </a:p>
      </dgm:t>
    </dgm:pt>
    <dgm:pt modelId="{F244D484-44AC-411A-9FF8-6FB5CA61ECDE}" type="sibTrans" cxnId="{7417287F-167A-4EE8-9739-9E343DB1F70D}">
      <dgm:prSet/>
      <dgm:spPr/>
      <dgm:t>
        <a:bodyPr/>
        <a:lstStyle/>
        <a:p>
          <a:endParaRPr lang="en-IE" sz="2400"/>
        </a:p>
      </dgm:t>
    </dgm:pt>
    <dgm:pt modelId="{42219538-40FE-46F9-9A24-39F8B9311243}">
      <dgm:prSet phldrT="[Text]" custT="1"/>
      <dgm:spPr/>
      <dgm:t>
        <a:bodyPr/>
        <a:lstStyle/>
        <a:p>
          <a:r>
            <a:rPr lang="en-IE" sz="2000" dirty="0"/>
            <a:t>Being in Section B of Annex I means you must apply Article 2(2) of the AI Act for high-risk AI systems</a:t>
          </a:r>
        </a:p>
      </dgm:t>
    </dgm:pt>
    <dgm:pt modelId="{3569839B-24D1-4B7B-BBFD-0C6C7B28921D}" type="parTrans" cxnId="{4627AE0F-122A-45C0-9947-5CFE236DE843}">
      <dgm:prSet/>
      <dgm:spPr/>
      <dgm:t>
        <a:bodyPr/>
        <a:lstStyle/>
        <a:p>
          <a:endParaRPr lang="en-IE" sz="2400"/>
        </a:p>
      </dgm:t>
    </dgm:pt>
    <dgm:pt modelId="{91574702-EA72-4C35-86C1-CA4FE700EE04}" type="sibTrans" cxnId="{4627AE0F-122A-45C0-9947-5CFE236DE843}">
      <dgm:prSet/>
      <dgm:spPr/>
      <dgm:t>
        <a:bodyPr/>
        <a:lstStyle/>
        <a:p>
          <a:endParaRPr lang="en-IE" sz="2400"/>
        </a:p>
      </dgm:t>
    </dgm:pt>
    <dgm:pt modelId="{B692BA10-0C82-4C18-BC02-F7AF81EFCE36}">
      <dgm:prSet phldrT="[Text]" custT="1"/>
      <dgm:spPr/>
      <dgm:t>
        <a:bodyPr/>
        <a:lstStyle/>
        <a:p>
          <a:r>
            <a:rPr lang="en-IE" sz="2000" dirty="0"/>
            <a:t>e.g., Article 107 – requirements set out in </a:t>
          </a:r>
          <a:r>
            <a:rPr lang="en-IE" sz="2000" b="1" dirty="0"/>
            <a:t>Chapter III Section 2 </a:t>
          </a:r>
          <a:r>
            <a:rPr lang="en-IE" sz="2000" dirty="0"/>
            <a:t>of 2024/1689 applies – to ensure AI systems are developed and used in a manner that is safe, trustworthy and respects fundamental rights</a:t>
          </a:r>
        </a:p>
      </dgm:t>
    </dgm:pt>
    <dgm:pt modelId="{41051F80-82F9-42F1-B40A-612790E9D3F8}" type="parTrans" cxnId="{6F3E563A-4F9E-4E32-B870-703D740A8D53}">
      <dgm:prSet/>
      <dgm:spPr/>
      <dgm:t>
        <a:bodyPr/>
        <a:lstStyle/>
        <a:p>
          <a:endParaRPr lang="en-IE" sz="2400"/>
        </a:p>
      </dgm:t>
    </dgm:pt>
    <dgm:pt modelId="{8A1C4572-11FA-41A6-9F52-A51823FD5066}" type="sibTrans" cxnId="{6F3E563A-4F9E-4E32-B870-703D740A8D53}">
      <dgm:prSet/>
      <dgm:spPr/>
      <dgm:t>
        <a:bodyPr/>
        <a:lstStyle/>
        <a:p>
          <a:endParaRPr lang="en-IE" sz="2400"/>
        </a:p>
      </dgm:t>
    </dgm:pt>
    <dgm:pt modelId="{F90BF6E7-B967-4060-9948-983538B24528}">
      <dgm:prSet phldrT="[Text]" custT="1"/>
      <dgm:spPr/>
      <dgm:t>
        <a:bodyPr/>
        <a:lstStyle/>
        <a:p>
          <a:r>
            <a:rPr lang="en-IE" sz="2000" dirty="0"/>
            <a:t>Article 2(2) says you need to comply with Article 6(1)</a:t>
          </a:r>
        </a:p>
      </dgm:t>
    </dgm:pt>
    <dgm:pt modelId="{1698E3CA-29CA-477B-A464-3E0C2B643D3D}" type="parTrans" cxnId="{B680AFDD-09B9-400A-9133-EB6FABE5C007}">
      <dgm:prSet/>
      <dgm:spPr/>
      <dgm:t>
        <a:bodyPr/>
        <a:lstStyle/>
        <a:p>
          <a:endParaRPr lang="en-IE" sz="2400"/>
        </a:p>
      </dgm:t>
    </dgm:pt>
    <dgm:pt modelId="{93F5B72C-5AB3-4FE9-B257-C13B1C01707E}" type="sibTrans" cxnId="{B680AFDD-09B9-400A-9133-EB6FABE5C007}">
      <dgm:prSet/>
      <dgm:spPr/>
      <dgm:t>
        <a:bodyPr/>
        <a:lstStyle/>
        <a:p>
          <a:endParaRPr lang="en-IE" sz="2400"/>
        </a:p>
      </dgm:t>
    </dgm:pt>
    <dgm:pt modelId="{4017486D-5E28-49D3-910E-DB5D17798579}">
      <dgm:prSet phldrT="[Text]" custT="1"/>
      <dgm:spPr/>
      <dgm:t>
        <a:bodyPr/>
        <a:lstStyle/>
        <a:p>
          <a:r>
            <a:rPr lang="en-IE" sz="2000" dirty="0"/>
            <a:t>Article 6(1) indicates you need to apply Articles 102-109, 112 and 57 in so far as necessary.</a:t>
          </a:r>
        </a:p>
      </dgm:t>
    </dgm:pt>
    <dgm:pt modelId="{07420054-1D9D-4A22-A0E8-E4895E8156BA}" type="parTrans" cxnId="{E1707051-77AD-4557-9AF5-8A6FD04B701A}">
      <dgm:prSet/>
      <dgm:spPr/>
      <dgm:t>
        <a:bodyPr/>
        <a:lstStyle/>
        <a:p>
          <a:endParaRPr lang="en-IE" sz="2400"/>
        </a:p>
      </dgm:t>
    </dgm:pt>
    <dgm:pt modelId="{D39008F9-A9BD-4F25-8015-541C3D1DB39C}" type="sibTrans" cxnId="{E1707051-77AD-4557-9AF5-8A6FD04B701A}">
      <dgm:prSet/>
      <dgm:spPr/>
      <dgm:t>
        <a:bodyPr/>
        <a:lstStyle/>
        <a:p>
          <a:endParaRPr lang="en-IE" sz="2400"/>
        </a:p>
      </dgm:t>
    </dgm:pt>
    <dgm:pt modelId="{1D262F0D-E61C-4872-8A8A-042AF03B7F8F}" type="pres">
      <dgm:prSet presAssocID="{8C86DDD9-E287-4F38-BE73-4EBD1D3CB7A4}" presName="CompostProcess" presStyleCnt="0">
        <dgm:presLayoutVars>
          <dgm:dir/>
          <dgm:resizeHandles val="exact"/>
        </dgm:presLayoutVars>
      </dgm:prSet>
      <dgm:spPr/>
    </dgm:pt>
    <dgm:pt modelId="{9C4BE1B3-AE0E-415C-A17E-59343F9954A8}" type="pres">
      <dgm:prSet presAssocID="{8C86DDD9-E287-4F38-BE73-4EBD1D3CB7A4}" presName="arrow" presStyleLbl="bgShp" presStyleIdx="0" presStyleCnt="1"/>
      <dgm:spPr/>
    </dgm:pt>
    <dgm:pt modelId="{26F297EC-2144-4462-BC2D-F140C7F010D8}" type="pres">
      <dgm:prSet presAssocID="{8C86DDD9-E287-4F38-BE73-4EBD1D3CB7A4}" presName="linearProcess" presStyleCnt="0"/>
      <dgm:spPr/>
    </dgm:pt>
    <dgm:pt modelId="{709D8D67-D779-479A-B491-E6813937BE08}" type="pres">
      <dgm:prSet presAssocID="{ED59E2F7-83BA-4765-8C30-3EBD558F9645}" presName="textNode" presStyleLbl="node1" presStyleIdx="0" presStyleCnt="5">
        <dgm:presLayoutVars>
          <dgm:bulletEnabled val="1"/>
        </dgm:presLayoutVars>
      </dgm:prSet>
      <dgm:spPr/>
    </dgm:pt>
    <dgm:pt modelId="{37CE52CB-0CDA-400B-819C-0F1ADDF0006B}" type="pres">
      <dgm:prSet presAssocID="{F244D484-44AC-411A-9FF8-6FB5CA61ECDE}" presName="sibTrans" presStyleCnt="0"/>
      <dgm:spPr/>
    </dgm:pt>
    <dgm:pt modelId="{6240CB3F-C095-4B71-9070-9D9225705ADC}" type="pres">
      <dgm:prSet presAssocID="{42219538-40FE-46F9-9A24-39F8B9311243}" presName="textNode" presStyleLbl="node1" presStyleIdx="1" presStyleCnt="5">
        <dgm:presLayoutVars>
          <dgm:bulletEnabled val="1"/>
        </dgm:presLayoutVars>
      </dgm:prSet>
      <dgm:spPr/>
    </dgm:pt>
    <dgm:pt modelId="{D3946130-B016-4E1C-9C38-85FEC38A6BE8}" type="pres">
      <dgm:prSet presAssocID="{91574702-EA72-4C35-86C1-CA4FE700EE04}" presName="sibTrans" presStyleCnt="0"/>
      <dgm:spPr/>
    </dgm:pt>
    <dgm:pt modelId="{8025E952-D0B3-4D1D-A546-06068EF2BAE8}" type="pres">
      <dgm:prSet presAssocID="{F90BF6E7-B967-4060-9948-983538B24528}" presName="textNode" presStyleLbl="node1" presStyleIdx="2" presStyleCnt="5">
        <dgm:presLayoutVars>
          <dgm:bulletEnabled val="1"/>
        </dgm:presLayoutVars>
      </dgm:prSet>
      <dgm:spPr/>
    </dgm:pt>
    <dgm:pt modelId="{AA0860C6-ADC1-4310-9D56-D5A1E42A5F29}" type="pres">
      <dgm:prSet presAssocID="{93F5B72C-5AB3-4FE9-B257-C13B1C01707E}" presName="sibTrans" presStyleCnt="0"/>
      <dgm:spPr/>
    </dgm:pt>
    <dgm:pt modelId="{73A87444-6BED-4203-ACB1-4B824144CA81}" type="pres">
      <dgm:prSet presAssocID="{4017486D-5E28-49D3-910E-DB5D17798579}" presName="textNode" presStyleLbl="node1" presStyleIdx="3" presStyleCnt="5">
        <dgm:presLayoutVars>
          <dgm:bulletEnabled val="1"/>
        </dgm:presLayoutVars>
      </dgm:prSet>
      <dgm:spPr/>
    </dgm:pt>
    <dgm:pt modelId="{407F85A3-F9A7-42E8-9948-909B59EFD0FF}" type="pres">
      <dgm:prSet presAssocID="{D39008F9-A9BD-4F25-8015-541C3D1DB39C}" presName="sibTrans" presStyleCnt="0"/>
      <dgm:spPr/>
    </dgm:pt>
    <dgm:pt modelId="{4378097B-6731-4BFA-951F-193200A474E9}" type="pres">
      <dgm:prSet presAssocID="{B692BA10-0C82-4C18-BC02-F7AF81EFCE36}" presName="textNode" presStyleLbl="node1" presStyleIdx="4" presStyleCnt="5" custAng="1275549" custScaleX="118348" custLinFactNeighborX="-87038" custLinFactNeighborY="62729">
        <dgm:presLayoutVars>
          <dgm:bulletEnabled val="1"/>
        </dgm:presLayoutVars>
      </dgm:prSet>
      <dgm:spPr/>
    </dgm:pt>
  </dgm:ptLst>
  <dgm:cxnLst>
    <dgm:cxn modelId="{17C9640B-0DDD-4457-A4EB-117E4B4869C8}" type="presOf" srcId="{4017486D-5E28-49D3-910E-DB5D17798579}" destId="{73A87444-6BED-4203-ACB1-4B824144CA81}" srcOrd="0" destOrd="0" presId="urn:microsoft.com/office/officeart/2005/8/layout/hProcess9"/>
    <dgm:cxn modelId="{4627AE0F-122A-45C0-9947-5CFE236DE843}" srcId="{8C86DDD9-E287-4F38-BE73-4EBD1D3CB7A4}" destId="{42219538-40FE-46F9-9A24-39F8B9311243}" srcOrd="1" destOrd="0" parTransId="{3569839B-24D1-4B7B-BBFD-0C6C7B28921D}" sibTransId="{91574702-EA72-4C35-86C1-CA4FE700EE04}"/>
    <dgm:cxn modelId="{FC551127-F87B-45AF-A634-6B9A421AF29C}" type="presOf" srcId="{F90BF6E7-B967-4060-9948-983538B24528}" destId="{8025E952-D0B3-4D1D-A546-06068EF2BAE8}" srcOrd="0" destOrd="0" presId="urn:microsoft.com/office/officeart/2005/8/layout/hProcess9"/>
    <dgm:cxn modelId="{6F3E563A-4F9E-4E32-B870-703D740A8D53}" srcId="{8C86DDD9-E287-4F38-BE73-4EBD1D3CB7A4}" destId="{B692BA10-0C82-4C18-BC02-F7AF81EFCE36}" srcOrd="4" destOrd="0" parTransId="{41051F80-82F9-42F1-B40A-612790E9D3F8}" sibTransId="{8A1C4572-11FA-41A6-9F52-A51823FD5066}"/>
    <dgm:cxn modelId="{E5F5C73C-33C7-42DF-9C9F-FB43300AC22B}" type="presOf" srcId="{8C86DDD9-E287-4F38-BE73-4EBD1D3CB7A4}" destId="{1D262F0D-E61C-4872-8A8A-042AF03B7F8F}" srcOrd="0" destOrd="0" presId="urn:microsoft.com/office/officeart/2005/8/layout/hProcess9"/>
    <dgm:cxn modelId="{4D18DF4C-821A-44D1-A2CE-AD568B52431C}" type="presOf" srcId="{42219538-40FE-46F9-9A24-39F8B9311243}" destId="{6240CB3F-C095-4B71-9070-9D9225705ADC}" srcOrd="0" destOrd="0" presId="urn:microsoft.com/office/officeart/2005/8/layout/hProcess9"/>
    <dgm:cxn modelId="{E1707051-77AD-4557-9AF5-8A6FD04B701A}" srcId="{8C86DDD9-E287-4F38-BE73-4EBD1D3CB7A4}" destId="{4017486D-5E28-49D3-910E-DB5D17798579}" srcOrd="3" destOrd="0" parTransId="{07420054-1D9D-4A22-A0E8-E4895E8156BA}" sibTransId="{D39008F9-A9BD-4F25-8015-541C3D1DB39C}"/>
    <dgm:cxn modelId="{7417287F-167A-4EE8-9739-9E343DB1F70D}" srcId="{8C86DDD9-E287-4F38-BE73-4EBD1D3CB7A4}" destId="{ED59E2F7-83BA-4765-8C30-3EBD558F9645}" srcOrd="0" destOrd="0" parTransId="{B50BC497-3EC5-469C-838E-E9EA7EC6019D}" sibTransId="{F244D484-44AC-411A-9FF8-6FB5CA61ECDE}"/>
    <dgm:cxn modelId="{F04A2292-D093-4644-B750-711155EA2025}" type="presOf" srcId="{ED59E2F7-83BA-4765-8C30-3EBD558F9645}" destId="{709D8D67-D779-479A-B491-E6813937BE08}" srcOrd="0" destOrd="0" presId="urn:microsoft.com/office/officeart/2005/8/layout/hProcess9"/>
    <dgm:cxn modelId="{C12516B1-0381-48A6-9304-265BC90360CF}" type="presOf" srcId="{B692BA10-0C82-4C18-BC02-F7AF81EFCE36}" destId="{4378097B-6731-4BFA-951F-193200A474E9}" srcOrd="0" destOrd="0" presId="urn:microsoft.com/office/officeart/2005/8/layout/hProcess9"/>
    <dgm:cxn modelId="{B680AFDD-09B9-400A-9133-EB6FABE5C007}" srcId="{8C86DDD9-E287-4F38-BE73-4EBD1D3CB7A4}" destId="{F90BF6E7-B967-4060-9948-983538B24528}" srcOrd="2" destOrd="0" parTransId="{1698E3CA-29CA-477B-A464-3E0C2B643D3D}" sibTransId="{93F5B72C-5AB3-4FE9-B257-C13B1C01707E}"/>
    <dgm:cxn modelId="{B8E3108E-E981-4C92-B182-6492743D230D}" type="presParOf" srcId="{1D262F0D-E61C-4872-8A8A-042AF03B7F8F}" destId="{9C4BE1B3-AE0E-415C-A17E-59343F9954A8}" srcOrd="0" destOrd="0" presId="urn:microsoft.com/office/officeart/2005/8/layout/hProcess9"/>
    <dgm:cxn modelId="{8A3D932B-812A-4FC7-ACC0-7037B55A16F4}" type="presParOf" srcId="{1D262F0D-E61C-4872-8A8A-042AF03B7F8F}" destId="{26F297EC-2144-4462-BC2D-F140C7F010D8}" srcOrd="1" destOrd="0" presId="urn:microsoft.com/office/officeart/2005/8/layout/hProcess9"/>
    <dgm:cxn modelId="{DBF4E5FB-81CA-4CC2-AA0A-BBA4F511F1D1}" type="presParOf" srcId="{26F297EC-2144-4462-BC2D-F140C7F010D8}" destId="{709D8D67-D779-479A-B491-E6813937BE08}" srcOrd="0" destOrd="0" presId="urn:microsoft.com/office/officeart/2005/8/layout/hProcess9"/>
    <dgm:cxn modelId="{7A9FE04A-3B78-4E0F-9B69-84F9C8CEC419}" type="presParOf" srcId="{26F297EC-2144-4462-BC2D-F140C7F010D8}" destId="{37CE52CB-0CDA-400B-819C-0F1ADDF0006B}" srcOrd="1" destOrd="0" presId="urn:microsoft.com/office/officeart/2005/8/layout/hProcess9"/>
    <dgm:cxn modelId="{0F47394C-56A8-4B30-984C-9578757BEE48}" type="presParOf" srcId="{26F297EC-2144-4462-BC2D-F140C7F010D8}" destId="{6240CB3F-C095-4B71-9070-9D9225705ADC}" srcOrd="2" destOrd="0" presId="urn:microsoft.com/office/officeart/2005/8/layout/hProcess9"/>
    <dgm:cxn modelId="{86BF5EB0-85F4-4BB8-AA0C-DC7209CBBC7F}" type="presParOf" srcId="{26F297EC-2144-4462-BC2D-F140C7F010D8}" destId="{D3946130-B016-4E1C-9C38-85FEC38A6BE8}" srcOrd="3" destOrd="0" presId="urn:microsoft.com/office/officeart/2005/8/layout/hProcess9"/>
    <dgm:cxn modelId="{F46B6888-53A1-442E-9204-6D699913AA45}" type="presParOf" srcId="{26F297EC-2144-4462-BC2D-F140C7F010D8}" destId="{8025E952-D0B3-4D1D-A546-06068EF2BAE8}" srcOrd="4" destOrd="0" presId="urn:microsoft.com/office/officeart/2005/8/layout/hProcess9"/>
    <dgm:cxn modelId="{BBA98293-2E74-452B-A074-306D9EB7C27F}" type="presParOf" srcId="{26F297EC-2144-4462-BC2D-F140C7F010D8}" destId="{AA0860C6-ADC1-4310-9D56-D5A1E42A5F29}" srcOrd="5" destOrd="0" presId="urn:microsoft.com/office/officeart/2005/8/layout/hProcess9"/>
    <dgm:cxn modelId="{11ED80DA-2AFD-46D0-9ED1-973F46539241}" type="presParOf" srcId="{26F297EC-2144-4462-BC2D-F140C7F010D8}" destId="{73A87444-6BED-4203-ACB1-4B824144CA81}" srcOrd="6" destOrd="0" presId="urn:microsoft.com/office/officeart/2005/8/layout/hProcess9"/>
    <dgm:cxn modelId="{1BADEA4E-519B-4D8E-A7F7-5AD3911141C5}" type="presParOf" srcId="{26F297EC-2144-4462-BC2D-F140C7F010D8}" destId="{407F85A3-F9A7-42E8-9948-909B59EFD0FF}" srcOrd="7" destOrd="0" presId="urn:microsoft.com/office/officeart/2005/8/layout/hProcess9"/>
    <dgm:cxn modelId="{1B84AF45-4AAD-4EAD-B08B-82C3A75F9FEF}" type="presParOf" srcId="{26F297EC-2144-4462-BC2D-F140C7F010D8}" destId="{4378097B-6731-4BFA-951F-193200A474E9}"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BE1B3-AE0E-415C-A17E-59343F9954A8}">
      <dsp:nvSpPr>
        <dsp:cNvPr id="0" name=""/>
        <dsp:cNvSpPr/>
      </dsp:nvSpPr>
      <dsp:spPr>
        <a:xfrm>
          <a:off x="1316735" y="0"/>
          <a:ext cx="14923007" cy="640761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D8D67-D779-479A-B491-E6813937BE08}">
      <dsp:nvSpPr>
        <dsp:cNvPr id="0" name=""/>
        <dsp:cNvSpPr/>
      </dsp:nvSpPr>
      <dsp:spPr>
        <a:xfrm>
          <a:off x="6938" y="1922283"/>
          <a:ext cx="2998660" cy="25630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Change to the EU AI Act 2024/1689, moves the reference to MDR/IVDR from Section A to Section B of Annex I</a:t>
          </a:r>
        </a:p>
      </dsp:txBody>
      <dsp:txXfrm>
        <a:off x="132055" y="2047400"/>
        <a:ext cx="2748426" cy="2312810"/>
      </dsp:txXfrm>
    </dsp:sp>
    <dsp:sp modelId="{6240CB3F-C095-4B71-9070-9D9225705ADC}">
      <dsp:nvSpPr>
        <dsp:cNvPr id="0" name=""/>
        <dsp:cNvSpPr/>
      </dsp:nvSpPr>
      <dsp:spPr>
        <a:xfrm>
          <a:off x="3505375" y="1922283"/>
          <a:ext cx="2998660" cy="256304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Being in Section B of Annex I means you must apply Article 2(2) of the AI Act for high-risk AI systems</a:t>
          </a:r>
        </a:p>
      </dsp:txBody>
      <dsp:txXfrm>
        <a:off x="3630492" y="2047400"/>
        <a:ext cx="2748426" cy="2312810"/>
      </dsp:txXfrm>
    </dsp:sp>
    <dsp:sp modelId="{8025E952-D0B3-4D1D-A546-06068EF2BAE8}">
      <dsp:nvSpPr>
        <dsp:cNvPr id="0" name=""/>
        <dsp:cNvSpPr/>
      </dsp:nvSpPr>
      <dsp:spPr>
        <a:xfrm>
          <a:off x="7003812" y="1922283"/>
          <a:ext cx="2998660" cy="256304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Article 2(2) says you need to comply with Article 6(1)</a:t>
          </a:r>
        </a:p>
      </dsp:txBody>
      <dsp:txXfrm>
        <a:off x="7128929" y="2047400"/>
        <a:ext cx="2748426" cy="2312810"/>
      </dsp:txXfrm>
    </dsp:sp>
    <dsp:sp modelId="{73A87444-6BED-4203-ACB1-4B824144CA81}">
      <dsp:nvSpPr>
        <dsp:cNvPr id="0" name=""/>
        <dsp:cNvSpPr/>
      </dsp:nvSpPr>
      <dsp:spPr>
        <a:xfrm>
          <a:off x="10502249" y="1922283"/>
          <a:ext cx="2998660" cy="256304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Article 6(1) indicates you need to apply Articles 102-109, 112 and 57 in so far as necessary.</a:t>
          </a:r>
        </a:p>
      </dsp:txBody>
      <dsp:txXfrm>
        <a:off x="10627366" y="2047400"/>
        <a:ext cx="2748426" cy="2312810"/>
      </dsp:txXfrm>
    </dsp:sp>
    <dsp:sp modelId="{4378097B-6731-4BFA-951F-193200A474E9}">
      <dsp:nvSpPr>
        <dsp:cNvPr id="0" name=""/>
        <dsp:cNvSpPr/>
      </dsp:nvSpPr>
      <dsp:spPr>
        <a:xfrm>
          <a:off x="14000686" y="1922283"/>
          <a:ext cx="3548854" cy="256304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e.g., Article 107 – requirements set out in </a:t>
          </a:r>
          <a:r>
            <a:rPr lang="en-IE" sz="2000" b="1" kern="1200" dirty="0"/>
            <a:t>Chapter III Section 2 </a:t>
          </a:r>
          <a:r>
            <a:rPr lang="en-IE" sz="2000" kern="1200" dirty="0"/>
            <a:t>of 2024/1689 applies – to ensure AI systems are developed and used in a manner that is safe, trustworthy and respects fundamental rights</a:t>
          </a:r>
        </a:p>
      </dsp:txBody>
      <dsp:txXfrm>
        <a:off x="14125803" y="2047400"/>
        <a:ext cx="3298620" cy="2312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BE1B3-AE0E-415C-A17E-59343F9954A8}">
      <dsp:nvSpPr>
        <dsp:cNvPr id="0" name=""/>
        <dsp:cNvSpPr/>
      </dsp:nvSpPr>
      <dsp:spPr>
        <a:xfrm>
          <a:off x="1316735" y="0"/>
          <a:ext cx="14923007" cy="640761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D8D67-D779-479A-B491-E6813937BE08}">
      <dsp:nvSpPr>
        <dsp:cNvPr id="0" name=""/>
        <dsp:cNvSpPr/>
      </dsp:nvSpPr>
      <dsp:spPr>
        <a:xfrm>
          <a:off x="6938" y="1922283"/>
          <a:ext cx="2998660" cy="25630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Change to the EU AI Act 2024/1689, moves the reference to MDR/IVDR from Section A to Section B of Annex I</a:t>
          </a:r>
        </a:p>
      </dsp:txBody>
      <dsp:txXfrm>
        <a:off x="132055" y="2047400"/>
        <a:ext cx="2748426" cy="2312810"/>
      </dsp:txXfrm>
    </dsp:sp>
    <dsp:sp modelId="{6240CB3F-C095-4B71-9070-9D9225705ADC}">
      <dsp:nvSpPr>
        <dsp:cNvPr id="0" name=""/>
        <dsp:cNvSpPr/>
      </dsp:nvSpPr>
      <dsp:spPr>
        <a:xfrm>
          <a:off x="3505375" y="1922283"/>
          <a:ext cx="2998660" cy="256304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Being in Section B of Annex I means you must apply Article 2(2) of the AI Act for high-risk AI systems</a:t>
          </a:r>
        </a:p>
      </dsp:txBody>
      <dsp:txXfrm>
        <a:off x="3630492" y="2047400"/>
        <a:ext cx="2748426" cy="2312810"/>
      </dsp:txXfrm>
    </dsp:sp>
    <dsp:sp modelId="{8025E952-D0B3-4D1D-A546-06068EF2BAE8}">
      <dsp:nvSpPr>
        <dsp:cNvPr id="0" name=""/>
        <dsp:cNvSpPr/>
      </dsp:nvSpPr>
      <dsp:spPr>
        <a:xfrm>
          <a:off x="7003812" y="1922283"/>
          <a:ext cx="2998660" cy="256304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Article 2(2) says you need to comply with Article 6(1)</a:t>
          </a:r>
        </a:p>
      </dsp:txBody>
      <dsp:txXfrm>
        <a:off x="7128929" y="2047400"/>
        <a:ext cx="2748426" cy="2312810"/>
      </dsp:txXfrm>
    </dsp:sp>
    <dsp:sp modelId="{73A87444-6BED-4203-ACB1-4B824144CA81}">
      <dsp:nvSpPr>
        <dsp:cNvPr id="0" name=""/>
        <dsp:cNvSpPr/>
      </dsp:nvSpPr>
      <dsp:spPr>
        <a:xfrm>
          <a:off x="10502249" y="1922283"/>
          <a:ext cx="2998660" cy="256304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Article 6(1) indicates you need to apply Articles 102-109, 112 and 57 in so far as necessary.</a:t>
          </a:r>
        </a:p>
      </dsp:txBody>
      <dsp:txXfrm>
        <a:off x="10627366" y="2047400"/>
        <a:ext cx="2748426" cy="2312810"/>
      </dsp:txXfrm>
    </dsp:sp>
    <dsp:sp modelId="{4378097B-6731-4BFA-951F-193200A474E9}">
      <dsp:nvSpPr>
        <dsp:cNvPr id="0" name=""/>
        <dsp:cNvSpPr/>
      </dsp:nvSpPr>
      <dsp:spPr>
        <a:xfrm rot="1275549">
          <a:off x="13565690" y="3288390"/>
          <a:ext cx="3548854" cy="256304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e.g., Article 107 – requirements set out in </a:t>
          </a:r>
          <a:r>
            <a:rPr lang="en-IE" sz="2000" b="1" kern="1200" dirty="0"/>
            <a:t>Chapter III Section 2 </a:t>
          </a:r>
          <a:r>
            <a:rPr lang="en-IE" sz="2000" kern="1200" dirty="0"/>
            <a:t>of 2024/1689 applies – to ensure AI systems are developed and used in a manner that is safe, trustworthy and respects fundamental rights</a:t>
          </a:r>
        </a:p>
      </dsp:txBody>
      <dsp:txXfrm>
        <a:off x="13690807" y="3413507"/>
        <a:ext cx="3298620" cy="23128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CBA8BFB9-E7FF-4905-916E-BF4D5771BF23}" type="datetimeFigureOut">
              <a:rPr lang="en-IE" smtClean="0"/>
              <a:t>04/03/2026</a:t>
            </a:fld>
            <a:endParaRPr lang="en-IE"/>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B77DB19C-963C-44A8-86A5-4AA8863F7A4C}" type="slidenum">
              <a:rPr lang="en-IE" smtClean="0"/>
              <a:t>‹#›</a:t>
            </a:fld>
            <a:endParaRPr lang="en-IE"/>
          </a:p>
        </p:txBody>
      </p:sp>
    </p:spTree>
    <p:extLst>
      <p:ext uri="{BB962C8B-B14F-4D97-AF65-F5344CB8AC3E}">
        <p14:creationId xmlns:p14="http://schemas.microsoft.com/office/powerpoint/2010/main" val="427538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The Commission’s proposal </a:t>
            </a:r>
            <a:r>
              <a:rPr lang="en-IE" b="1" i="0" dirty="0">
                <a:effectLst/>
                <a:latin typeface="Segoe UI" panose="020B0502040204020203" pitchFamily="34" charset="0"/>
              </a:rPr>
              <a:t>explicitly amends Regulation (EU) 2024/1689 (the AI Act)</a:t>
            </a:r>
            <a:r>
              <a:rPr lang="en-IE" b="0" i="0" dirty="0">
                <a:effectLst/>
                <a:latin typeface="Segoe UI" panose="020B0502040204020203" pitchFamily="34" charset="0"/>
              </a:rPr>
              <a:t> </a:t>
            </a:r>
            <a:r>
              <a:rPr lang="en-IE" b="0" i="1" dirty="0">
                <a:effectLst/>
                <a:latin typeface="Segoe UI" panose="020B0502040204020203" pitchFamily="34" charset="0"/>
              </a:rPr>
              <a:t>“as regards the list of Union harmonisation legislation referred to in its Annex I.”</a:t>
            </a:r>
            <a:br>
              <a:rPr lang="en-IE" b="0" i="0" dirty="0">
                <a:effectLst/>
                <a:latin typeface="Segoe UI" panose="020B0502040204020203" pitchFamily="34" charset="0"/>
              </a:rPr>
            </a:br>
            <a:r>
              <a:rPr lang="en-IE" b="0" i="0" dirty="0">
                <a:effectLst/>
                <a:latin typeface="Segoe UI" panose="020B0502040204020203" pitchFamily="34" charset="0"/>
              </a:rPr>
              <a:t>This means the MDR (Regulation (EU) 2017/745) and IVDR (Regulation (EU) 2017/746) are </a:t>
            </a:r>
            <a:r>
              <a:rPr lang="en-IE" b="1" i="0" dirty="0">
                <a:effectLst/>
                <a:latin typeface="Segoe UI" panose="020B0502040204020203" pitchFamily="34" charset="0"/>
              </a:rPr>
              <a:t>confirmed and updated as harmonised legislation under the AI Act</a:t>
            </a:r>
            <a:r>
              <a:rPr lang="en-IE" b="0" i="0" dirty="0">
                <a:effectLst/>
                <a:latin typeface="Segoe UI" panose="020B0502040204020203" pitchFamily="34" charset="0"/>
              </a:rPr>
              <a:t>, ensuring alignment between the regulatory frameworks for medical devices and AI systems.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systems that are part of or used as medical devices fall squarely under the </a:t>
            </a:r>
            <a:r>
              <a:rPr lang="en-IE" b="1" i="0" dirty="0">
                <a:effectLst/>
                <a:latin typeface="Segoe UI" panose="020B0502040204020203" pitchFamily="34" charset="0"/>
              </a:rPr>
              <a:t>“high‑risk AI” category</a:t>
            </a:r>
            <a:r>
              <a:rPr lang="en-IE" b="0" i="0" dirty="0">
                <a:effectLst/>
                <a:latin typeface="Segoe UI" panose="020B0502040204020203" pitchFamily="34" charset="0"/>
              </a:rPr>
              <a:t> in the AI Act, and the MDR remains the governing product‑specific legislation within that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The 16 December 2025 proposal highlights that one of its explicit objectives is to </a:t>
            </a:r>
            <a:r>
              <a:rPr lang="en-IE" b="1" i="0" dirty="0">
                <a:effectLst/>
                <a:latin typeface="Segoe UI" panose="020B0502040204020203" pitchFamily="34" charset="0"/>
              </a:rPr>
              <a:t>“provide clarity on the rules applicable to devices incorporating Artificial Intelligence (AI).</a:t>
            </a: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fontAlgn="t"/>
            <a:r>
              <a:rPr lang="en-IE" b="0" i="0" dirty="0">
                <a:effectLst/>
                <a:latin typeface="Segoe UI" panose="020B0502040204020203" pitchFamily="34" charset="0"/>
              </a:rPr>
              <a:t>The 2025 proposal reinforces this alignment by:</a:t>
            </a:r>
          </a:p>
          <a:p>
            <a:pPr fontAlgn="t">
              <a:buFont typeface="Arial" panose="020B0604020202020204" pitchFamily="34" charset="0"/>
              <a:buChar char="•"/>
            </a:pPr>
            <a:r>
              <a:rPr lang="en-IE" b="0" i="0" dirty="0">
                <a:effectLst/>
                <a:latin typeface="Segoe UI" panose="020B0502040204020203" pitchFamily="34" charset="0"/>
              </a:rPr>
              <a:t>Updating the Annex I reference within the AI Act.</a:t>
            </a:r>
          </a:p>
          <a:p>
            <a:pPr fontAlgn="t">
              <a:buFont typeface="Arial" panose="020B0604020202020204" pitchFamily="34" charset="0"/>
              <a:buChar char="•"/>
            </a:pPr>
            <a:r>
              <a:rPr lang="en-IE" b="0" i="0" dirty="0">
                <a:effectLst/>
                <a:latin typeface="Segoe UI" panose="020B0502040204020203" pitchFamily="34" charset="0"/>
              </a:rPr>
              <a:t>Introducing clearer MDR pathways (e.g., for software, clinical data, well‑established technologies).</a:t>
            </a:r>
          </a:p>
          <a:p>
            <a:pPr fontAlgn="t">
              <a:buFont typeface="Arial" panose="020B0604020202020204" pitchFamily="34" charset="0"/>
              <a:buChar char="•"/>
            </a:pPr>
            <a:r>
              <a:rPr lang="en-IE" b="0" i="0" dirty="0">
                <a:effectLst/>
                <a:latin typeface="Segoe UI" panose="020B0502040204020203" pitchFamily="34" charset="0"/>
              </a:rPr>
              <a:t>Reducing administrative burden, allowing manufacturers to comply with </a:t>
            </a:r>
            <a:r>
              <a:rPr lang="en-IE" b="1" i="0" dirty="0">
                <a:effectLst/>
                <a:latin typeface="Segoe UI" panose="020B0502040204020203" pitchFamily="34" charset="0"/>
              </a:rPr>
              <a:t>both MDR and AI Act requirements more predictably</a:t>
            </a:r>
            <a:endParaRPr lang="en-IE" b="0" i="0" dirty="0">
              <a:effectLst/>
              <a:latin typeface="Segoe UI" panose="020B0502040204020203" pitchFamily="34" charset="0"/>
            </a:endParaRPr>
          </a:p>
          <a:p>
            <a:endParaRPr lang="en-IE" dirty="0"/>
          </a:p>
        </p:txBody>
      </p:sp>
      <p:sp>
        <p:nvSpPr>
          <p:cNvPr id="4" name="Slide Number Placeholder 3"/>
          <p:cNvSpPr>
            <a:spLocks noGrp="1"/>
          </p:cNvSpPr>
          <p:nvPr>
            <p:ph type="sldNum" sz="quarter" idx="5"/>
          </p:nvPr>
        </p:nvSpPr>
        <p:spPr/>
        <p:txBody>
          <a:bodyPr/>
          <a:lstStyle/>
          <a:p>
            <a:fld id="{B77DB19C-963C-44A8-86A5-4AA8863F7A4C}" type="slidenum">
              <a:rPr lang="en-IE" smtClean="0"/>
              <a:t>1</a:t>
            </a:fld>
            <a:endParaRPr lang="en-IE"/>
          </a:p>
        </p:txBody>
      </p:sp>
    </p:spTree>
    <p:extLst>
      <p:ext uri="{BB962C8B-B14F-4D97-AF65-F5344CB8AC3E}">
        <p14:creationId xmlns:p14="http://schemas.microsoft.com/office/powerpoint/2010/main" val="193744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MDCG 2025-6 states:</a:t>
            </a:r>
          </a:p>
          <a:p>
            <a:endParaRPr lang="en-IE" dirty="0"/>
          </a:p>
          <a:p>
            <a:r>
              <a:rPr lang="en-IE" dirty="0"/>
              <a:t>Under the AI Act the EU declaration of conformity, among other information, requires “AI system name and type and any additional unambiguous reference allowing the identification and traceability of the AI system” to be included</a:t>
            </a:r>
          </a:p>
          <a:p>
            <a:endParaRPr lang="en-IE" dirty="0"/>
          </a:p>
          <a:p>
            <a:r>
              <a:rPr lang="en-IE" dirty="0"/>
              <a:t>Moreover, Article 12 AIA introduces requirements related to functional traceability. Article 12 mandates that high-risk AI systems maintain logs of system performance and behaviour throughout their lifecycle to support monitoring and post-market monitoring. Article 12 and recital 71 underscore that logging and documentation are essential to ensure system traceability of the functioning of a high-risk AI system. </a:t>
            </a:r>
          </a:p>
          <a:p>
            <a:endParaRPr lang="en-IE" dirty="0"/>
          </a:p>
          <a:p>
            <a:r>
              <a:rPr lang="en-IE" dirty="0"/>
              <a:t>Thus, the concept of traceability is applied in two interrelated ways: (1) traceability of device movement and lifecycle and (2) traceability of system functioning and performance. </a:t>
            </a:r>
          </a:p>
        </p:txBody>
      </p:sp>
      <p:sp>
        <p:nvSpPr>
          <p:cNvPr id="4" name="Slide Number Placeholder 3"/>
          <p:cNvSpPr>
            <a:spLocks noGrp="1"/>
          </p:cNvSpPr>
          <p:nvPr>
            <p:ph type="sldNum" sz="quarter" idx="5"/>
          </p:nvPr>
        </p:nvSpPr>
        <p:spPr/>
        <p:txBody>
          <a:bodyPr/>
          <a:lstStyle/>
          <a:p>
            <a:fld id="{B77DB19C-963C-44A8-86A5-4AA8863F7A4C}" type="slidenum">
              <a:rPr lang="en-IE" smtClean="0"/>
              <a:t>12</a:t>
            </a:fld>
            <a:endParaRPr lang="en-IE"/>
          </a:p>
        </p:txBody>
      </p:sp>
    </p:spTree>
    <p:extLst>
      <p:ext uri="{BB962C8B-B14F-4D97-AF65-F5344CB8AC3E}">
        <p14:creationId xmlns:p14="http://schemas.microsoft.com/office/powerpoint/2010/main" val="184997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MDR requires IFUs, safety information, software versioning, and clear intended purpose.</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requires </a:t>
            </a:r>
            <a:r>
              <a:rPr lang="en-IE" b="1" i="0" dirty="0">
                <a:effectLst/>
                <a:latin typeface="Segoe UI" panose="020B0502040204020203" pitchFamily="34" charset="0"/>
              </a:rPr>
              <a:t>transparent behaviour of AI</a:t>
            </a:r>
            <a:r>
              <a:rPr lang="en-IE" b="0" i="0" dirty="0">
                <a:effectLst/>
                <a:latin typeface="Segoe UI" panose="020B0502040204020203" pitchFamily="34" charset="0"/>
              </a:rPr>
              <a:t>, including information on operation, limitations, human oversight provisions, and system capabilities.</a:t>
            </a:r>
          </a:p>
          <a:p>
            <a:endParaRPr lang="en-IE" dirty="0"/>
          </a:p>
          <a:p>
            <a:r>
              <a:rPr lang="en-IE" dirty="0"/>
              <a:t>MDCG-2025-6, page 16:  “Transparency contributes to explainability which in turn facilitates accountability”. “As such, high-risk MDAI must be designed and developed in a manner that enables deployers to understand how the system functions and reaches its outputs. This includes information on the characteristics, capabilities, and limitations of the high-risk MDAI, as well as documentation to support interpretability of outputs”…</a:t>
            </a:r>
          </a:p>
          <a:p>
            <a:endParaRPr lang="en-IE" dirty="0"/>
          </a:p>
          <a:p>
            <a:r>
              <a:rPr lang="en-IE" dirty="0"/>
              <a:t>“Moreover, these obligations support robust traceability of changes, informed use, and post-market control mechanisms that reinforce the safe and trustworthy deployment of MDAI and enhance accountability throughout the product lifecycle”</a:t>
            </a:r>
          </a:p>
        </p:txBody>
      </p:sp>
      <p:sp>
        <p:nvSpPr>
          <p:cNvPr id="4" name="Slide Number Placeholder 3"/>
          <p:cNvSpPr>
            <a:spLocks noGrp="1"/>
          </p:cNvSpPr>
          <p:nvPr>
            <p:ph type="sldNum" sz="quarter" idx="5"/>
          </p:nvPr>
        </p:nvSpPr>
        <p:spPr/>
        <p:txBody>
          <a:bodyPr/>
          <a:lstStyle/>
          <a:p>
            <a:fld id="{B77DB19C-963C-44A8-86A5-4AA8863F7A4C}" type="slidenum">
              <a:rPr lang="en-IE" smtClean="0"/>
              <a:t>13</a:t>
            </a:fld>
            <a:endParaRPr lang="en-IE"/>
          </a:p>
        </p:txBody>
      </p:sp>
    </p:spTree>
    <p:extLst>
      <p:ext uri="{BB962C8B-B14F-4D97-AF65-F5344CB8AC3E}">
        <p14:creationId xmlns:p14="http://schemas.microsoft.com/office/powerpoint/2010/main" val="191197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MDR requires usability engineering and risk mitigation but not explicit algorithmic oversight structures.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requires </a:t>
            </a:r>
            <a:r>
              <a:rPr lang="en-IE" b="1" i="0" dirty="0">
                <a:effectLst/>
                <a:latin typeface="Segoe UI" panose="020B0502040204020203" pitchFamily="34" charset="0"/>
              </a:rPr>
              <a:t>built‑in human oversight mechanisms</a:t>
            </a:r>
            <a:r>
              <a:rPr lang="en-IE" b="0" i="0" dirty="0">
                <a:effectLst/>
                <a:latin typeface="Segoe UI" panose="020B0502040204020203" pitchFamily="34" charset="0"/>
              </a:rPr>
              <a:t>, ensuring operators can override or understand AI behaviour, particularly in clinical contexts.</a:t>
            </a:r>
          </a:p>
          <a:p>
            <a:endParaRPr lang="en-IE" dirty="0"/>
          </a:p>
          <a:p>
            <a:r>
              <a:rPr lang="en-IE" b="1" dirty="0"/>
              <a:t>MDCG 2025-6 states:</a:t>
            </a:r>
          </a:p>
          <a:p>
            <a:endParaRPr lang="en-IE" dirty="0"/>
          </a:p>
          <a:p>
            <a:r>
              <a:rPr lang="en-IE" dirty="0"/>
              <a:t>Under the AIA, transparency is a core requirement for high-risk MDAI. It introduces on providers a legally binding requirement to design and develop high-risk MDAI in such a way as to ensure that operation of high-risk MDAI is sufficiently transparent to enable deployers, to interpret outputs correctly and use the system appropriately, supported by clear and comprehensible instructions for use</a:t>
            </a:r>
          </a:p>
          <a:p>
            <a:endParaRPr lang="en-IE" dirty="0"/>
          </a:p>
          <a:p>
            <a:r>
              <a:rPr lang="en-IE" dirty="0"/>
              <a:t>Manufacturers must ensure that users… of high-risk MDAI, regardless of risk class, are informed that they are interacting with an AI system unless this is obvious from the point of view of a user who is reasonably well-informed, observant and circumspect, taking into account the circumstances and the context of use</a:t>
            </a:r>
          </a:p>
          <a:p>
            <a:endParaRPr lang="en-IE" dirty="0"/>
          </a:p>
          <a:p>
            <a:r>
              <a:rPr lang="en-IE" b="1" i="1" dirty="0"/>
              <a:t>Embed transparency requirements into GSPR</a:t>
            </a:r>
            <a:r>
              <a:rPr lang="en-IE" dirty="0"/>
              <a:t>; </a:t>
            </a:r>
            <a:r>
              <a:rPr lang="en-IE" dirty="0" err="1"/>
              <a:t>ie</a:t>
            </a:r>
            <a:r>
              <a:rPr lang="en-IE" dirty="0"/>
              <a:t>., “The MDR/IVDR embed transparency requirements within the General Safety and Performance Requirements (GSPRs).44 They require that manufacturers provide clear and accessible information regarding the device’s intended purpose, operation and limitations.45 In addition, they require that software development follows the state of the art, incorporating lifecycle and risk management processes that inherently support traceability, documentation, and usability.46 These elements contribute to transparency and the broader goal of ensuring that deployers and notified bodies can understand how the MDAI contributes to its performance and risk profile. In addition to Annex I, Annex II and III of the MDR/IVDR also impose detailed documentation requirements, including on software development and performance evaluation, which contribute to transparency and traceability throughout the device lifecycle.”</a:t>
            </a:r>
          </a:p>
          <a:p>
            <a:endParaRPr lang="en-IE" dirty="0"/>
          </a:p>
          <a:p>
            <a:endParaRPr lang="en-IE" dirty="0"/>
          </a:p>
        </p:txBody>
      </p:sp>
      <p:sp>
        <p:nvSpPr>
          <p:cNvPr id="4" name="Slide Number Placeholder 3"/>
          <p:cNvSpPr>
            <a:spLocks noGrp="1"/>
          </p:cNvSpPr>
          <p:nvPr>
            <p:ph type="sldNum" sz="quarter" idx="5"/>
          </p:nvPr>
        </p:nvSpPr>
        <p:spPr/>
        <p:txBody>
          <a:bodyPr/>
          <a:lstStyle/>
          <a:p>
            <a:fld id="{B77DB19C-963C-44A8-86A5-4AA8863F7A4C}" type="slidenum">
              <a:rPr lang="en-IE" smtClean="0"/>
              <a:t>14</a:t>
            </a:fld>
            <a:endParaRPr lang="en-IE"/>
          </a:p>
        </p:txBody>
      </p:sp>
    </p:spTree>
    <p:extLst>
      <p:ext uri="{BB962C8B-B14F-4D97-AF65-F5344CB8AC3E}">
        <p14:creationId xmlns:p14="http://schemas.microsoft.com/office/powerpoint/2010/main" val="34425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does not require clinical data per se, but mandates </a:t>
            </a:r>
            <a:r>
              <a:rPr lang="en-IE" b="1" i="0" dirty="0">
                <a:effectLst/>
                <a:latin typeface="Segoe UI" panose="020B0502040204020203" pitchFamily="34" charset="0"/>
              </a:rPr>
              <a:t>risk‑based performance metrics</a:t>
            </a:r>
            <a:r>
              <a:rPr lang="en-IE" b="0" i="0" dirty="0">
                <a:effectLst/>
                <a:latin typeface="Segoe UI" panose="020B0502040204020203" pitchFamily="34" charset="0"/>
              </a:rPr>
              <a:t>, robustness validation, and testing representative of “reasonably foreseeable” use cases. Must be supported by MDR clinical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Under the proposal – the MDR requires </a:t>
            </a:r>
            <a:r>
              <a:rPr lang="en-IE" b="1" i="0" dirty="0">
                <a:effectLst/>
                <a:latin typeface="Segoe UI" panose="020B0502040204020203" pitchFamily="34" charset="0"/>
              </a:rPr>
              <a:t>clinical evaluation</a:t>
            </a:r>
            <a:r>
              <a:rPr lang="en-IE" b="0" i="0" dirty="0">
                <a:effectLst/>
                <a:latin typeface="Segoe UI" panose="020B0502040204020203" pitchFamily="34" charset="0"/>
              </a:rPr>
              <a:t>, including clinical data; 2025 proposal broadens data types and eases equivalence demonstration.</a:t>
            </a:r>
          </a:p>
          <a:p>
            <a:endParaRPr lang="en-IE" dirty="0"/>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0" u="sng" dirty="0">
                <a:effectLst/>
                <a:latin typeface="Segoe UI" panose="020B0502040204020203" pitchFamily="34" charset="0"/>
              </a:rPr>
              <a:t>Cybersecurity: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MDR requires security of software, including protection against unauthorized access and design vulnerabilities.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adds explicit requirements for </a:t>
            </a:r>
            <a:r>
              <a:rPr lang="en-IE" b="1" i="0" dirty="0">
                <a:effectLst/>
                <a:latin typeface="Segoe UI" panose="020B0502040204020203" pitchFamily="34" charset="0"/>
              </a:rPr>
              <a:t>cybersecurity robustness</a:t>
            </a:r>
            <a:r>
              <a:rPr lang="en-IE" b="0" i="0" dirty="0">
                <a:effectLst/>
                <a:latin typeface="Segoe UI" panose="020B0502040204020203" pitchFamily="34" charset="0"/>
              </a:rPr>
              <a:t>, resistance to adversarial manipulation, secure logging, and controlled update mechanisms.</a:t>
            </a:r>
          </a:p>
          <a:p>
            <a:endParaRPr lang="en-IE" dirty="0"/>
          </a:p>
          <a:p>
            <a:r>
              <a:rPr lang="en-IE" b="1" dirty="0"/>
              <a:t>MDCG 2025-6 states:</a:t>
            </a:r>
          </a:p>
          <a:p>
            <a:pPr marL="171450" indent="-171450">
              <a:buFont typeface="Arial" panose="020B0604020202020204" pitchFamily="34" charset="0"/>
              <a:buChar char="•"/>
            </a:pPr>
            <a:r>
              <a:rPr lang="en-IE" dirty="0"/>
              <a:t>As cybersecurity is part of the essential requirements for high-risk AI systems, and thus an obligation of the manufacturer,66 it should be part of the risk management system,67 and the quality management system68 and therefore subject to conformity assessment.</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r>
              <a:rPr lang="en-IE" dirty="0"/>
              <a:t>While the AIA does not explicitly use the term “clinical evaluation” or "performance evaluation," it mandates requirements such as </a:t>
            </a:r>
            <a:r>
              <a:rPr lang="en-IE" b="1" dirty="0"/>
              <a:t>accuracy, robustness, and cybersecurity </a:t>
            </a:r>
            <a:r>
              <a:rPr lang="en-IE" dirty="0"/>
              <a:t>for high-risk MDAI, which are </a:t>
            </a:r>
            <a:r>
              <a:rPr lang="en-IE" b="1" u="sng" dirty="0"/>
              <a:t>essential aspects of performance </a:t>
            </a:r>
            <a:r>
              <a:rPr lang="en-IE" dirty="0"/>
              <a:t>as well as specifically requires testing of high-risk MDAI against prior defined metrics and probabilistic thresholds to ensure that high-risk MDAI perform consistently for their intended purpose and that they are in compliance with the requirements of the AIA.</a:t>
            </a:r>
          </a:p>
          <a:p>
            <a:pPr marL="171450" indent="-171450">
              <a:buFont typeface="Arial" panose="020B0604020202020204" pitchFamily="34" charset="0"/>
              <a:buChar char="•"/>
            </a:pPr>
            <a:endParaRPr lang="en-IE" b="1" u="sng" dirty="0"/>
          </a:p>
          <a:p>
            <a:pPr marL="171450" indent="-171450">
              <a:buFont typeface="Arial" panose="020B0604020202020204" pitchFamily="34" charset="0"/>
              <a:buChar char="•"/>
            </a:pPr>
            <a:r>
              <a:rPr lang="en-IE" dirty="0"/>
              <a:t>Manufacturers must perform software verification and validation activities to ensure that MDAI meets specified requirements and functions correctly. This requires clinical validation to demonstrate that the MDAI is safe and provides accurate, reliable, and clinically relevant outputs. …. Furthermore, the AIA requires that validation of high-risk MDAI involves verifications that the high-risk MDAI does not infringe on fundamental rights</a:t>
            </a:r>
          </a:p>
          <a:p>
            <a:pPr marL="171450" indent="-171450">
              <a:buFont typeface="Arial" panose="020B0604020202020204" pitchFamily="34" charset="0"/>
              <a:buChar char="•"/>
            </a:pPr>
            <a:endParaRPr lang="en-IE" b="1" u="sng" dirty="0"/>
          </a:p>
          <a:p>
            <a:pPr marL="171450" indent="-171450">
              <a:buFont typeface="Arial" panose="020B0604020202020204" pitchFamily="34" charset="0"/>
              <a:buChar char="•"/>
            </a:pPr>
            <a:r>
              <a:rPr lang="en-IE" dirty="0"/>
              <a:t>All three frameworks emphasize testing under various conditions, documentation of evaluation processes, and continuous monitoring to ensure compliance. These regulations require manufacturers to provide evidence to support their claims, ensuring that MDAI adhere to rigorous safety and performance standards</a:t>
            </a:r>
            <a:endParaRPr lang="en-IE" b="1" u="sng" dirty="0"/>
          </a:p>
          <a:p>
            <a:pPr marL="171450" indent="-171450">
              <a:buFont typeface="Arial" panose="020B0604020202020204" pitchFamily="34" charset="0"/>
              <a:buChar char="•"/>
            </a:pPr>
            <a:endParaRPr lang="en-IE" b="1" u="sng" dirty="0"/>
          </a:p>
          <a:p>
            <a:pPr marL="171450" indent="-171450">
              <a:buFont typeface="Arial" panose="020B0604020202020204" pitchFamily="34" charset="0"/>
              <a:buChar char="•"/>
            </a:pPr>
            <a:r>
              <a:rPr lang="en-IE" dirty="0"/>
              <a:t>High-risk MDAI must be supported by clinical evidence to demonstrate the device’s safety, performance, and, where applicable, clinical benefit. In accordance with the MDR and IVDR, such clinical evidence may need to be generated through a clinical investigation (under the MDR) or a performance study (under the IVDR), as appropriate. </a:t>
            </a:r>
            <a:r>
              <a:rPr lang="en-IE" b="1" u="sng" dirty="0"/>
              <a:t>  … </a:t>
            </a:r>
            <a:r>
              <a:rPr lang="en-IE" dirty="0"/>
              <a:t>Where high-risk MDAI undergoes a clinical investigation or performance study, this constitutes real-world testing under the AIA.79</a:t>
            </a:r>
            <a:endParaRPr lang="en-IE" b="1" u="sng" dirty="0"/>
          </a:p>
        </p:txBody>
      </p:sp>
      <p:sp>
        <p:nvSpPr>
          <p:cNvPr id="4" name="Slide Number Placeholder 3"/>
          <p:cNvSpPr>
            <a:spLocks noGrp="1"/>
          </p:cNvSpPr>
          <p:nvPr>
            <p:ph type="sldNum" sz="quarter" idx="5"/>
          </p:nvPr>
        </p:nvSpPr>
        <p:spPr/>
        <p:txBody>
          <a:bodyPr/>
          <a:lstStyle/>
          <a:p>
            <a:fld id="{B77DB19C-963C-44A8-86A5-4AA8863F7A4C}" type="slidenum">
              <a:rPr lang="en-IE" smtClean="0"/>
              <a:t>15</a:t>
            </a:fld>
            <a:endParaRPr lang="en-IE"/>
          </a:p>
        </p:txBody>
      </p:sp>
    </p:spTree>
    <p:extLst>
      <p:ext uri="{BB962C8B-B14F-4D97-AF65-F5344CB8AC3E}">
        <p14:creationId xmlns:p14="http://schemas.microsoft.com/office/powerpoint/2010/main" val="203491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requires an </a:t>
            </a:r>
            <a:r>
              <a:rPr lang="en-IE" b="1" i="0" dirty="0">
                <a:effectLst/>
                <a:latin typeface="Segoe UI" panose="020B0502040204020203" pitchFamily="34" charset="0"/>
              </a:rPr>
              <a:t>AI‑specific QMS</a:t>
            </a:r>
            <a:r>
              <a:rPr lang="en-IE" b="0" i="0" dirty="0">
                <a:effectLst/>
                <a:latin typeface="Segoe UI" panose="020B0502040204020203" pitchFamily="34" charset="0"/>
              </a:rPr>
              <a:t>, including lifecycle management, dataset governance, logging, and monitoring; must integrate with MDR QMS for medical devices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requires </a:t>
            </a:r>
            <a:r>
              <a:rPr lang="en-IE" b="1" i="0" dirty="0">
                <a:effectLst/>
                <a:latin typeface="Segoe UI" panose="020B0502040204020203" pitchFamily="34" charset="0"/>
              </a:rPr>
              <a:t>continuous post‑market monitoring</a:t>
            </a:r>
            <a:r>
              <a:rPr lang="en-IE" b="0" i="0" dirty="0">
                <a:effectLst/>
                <a:latin typeface="Segoe UI" panose="020B0502040204020203" pitchFamily="34" charset="0"/>
              </a:rPr>
              <a:t>, logging, performance drift detection, and reporting of serious incidents impacting fundamental rights or safety—aligned with MDR vigilance but with AI‑specific triggers.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Under the MDR the PRRC is mandatory; 2025 proposal relaxes availability/qualification rules, especially for SMEs. AI Act requires a designated </a:t>
            </a:r>
            <a:r>
              <a:rPr lang="en-IE" b="1" i="0" dirty="0">
                <a:effectLst/>
                <a:latin typeface="Segoe UI" panose="020B0502040204020203" pitchFamily="34" charset="0"/>
              </a:rPr>
              <a:t>responsible person</a:t>
            </a:r>
            <a:r>
              <a:rPr lang="en-IE" b="0" i="0" dirty="0">
                <a:effectLst/>
                <a:latin typeface="Segoe UI" panose="020B0502040204020203" pitchFamily="34" charset="0"/>
              </a:rPr>
              <a:t> ensuring compliance, but not a PRRC. Manufacturers must ensure oversight functionality aligns with MDR’s PRRC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r>
              <a:rPr lang="en-IE" b="1" dirty="0"/>
              <a:t>MDCG – 2025-6:  Conformity Assessment:  </a:t>
            </a:r>
            <a:r>
              <a:rPr lang="en-IE" dirty="0"/>
              <a:t>For AI systems classified as high-risk MDAI under Article 6(1) (See Q2) the relevant conformity assessment procedure is determined by the MDR/IVDR.8</a:t>
            </a:r>
          </a:p>
        </p:txBody>
      </p:sp>
      <p:sp>
        <p:nvSpPr>
          <p:cNvPr id="4" name="Slide Number Placeholder 3"/>
          <p:cNvSpPr>
            <a:spLocks noGrp="1"/>
          </p:cNvSpPr>
          <p:nvPr>
            <p:ph type="sldNum" sz="quarter" idx="5"/>
          </p:nvPr>
        </p:nvSpPr>
        <p:spPr/>
        <p:txBody>
          <a:bodyPr/>
          <a:lstStyle/>
          <a:p>
            <a:fld id="{B77DB19C-963C-44A8-86A5-4AA8863F7A4C}" type="slidenum">
              <a:rPr lang="en-IE" smtClean="0"/>
              <a:t>16</a:t>
            </a:fld>
            <a:endParaRPr lang="en-IE"/>
          </a:p>
        </p:txBody>
      </p:sp>
    </p:spTree>
    <p:extLst>
      <p:ext uri="{BB962C8B-B14F-4D97-AF65-F5344CB8AC3E}">
        <p14:creationId xmlns:p14="http://schemas.microsoft.com/office/powerpoint/2010/main" val="322271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Article 5 violations – up to 35 million or 7% of global annual turnover, whichever is higher.</a:t>
            </a:r>
          </a:p>
          <a:p>
            <a:endParaRPr lang="en-IE" dirty="0"/>
          </a:p>
          <a:p>
            <a:r>
              <a:rPr lang="en-IE" dirty="0"/>
              <a:t>Article 5 – prohibits AI systems that manipulate, exploit vulnerabilities, or person social scoring, with limited exceptions for law enforcement.</a:t>
            </a:r>
          </a:p>
          <a:p>
            <a:endParaRPr lang="en-IE" dirty="0"/>
          </a:p>
          <a:p>
            <a:r>
              <a:rPr lang="en-IE" dirty="0"/>
              <a:t>Includes violating fundamental rights or EU values through manipulative, exploitative or discriminatory practices.</a:t>
            </a:r>
          </a:p>
          <a:p>
            <a:endParaRPr lang="en-IE" dirty="0"/>
          </a:p>
          <a:p>
            <a:r>
              <a:rPr lang="en-IE" dirty="0"/>
              <a:t>Manufacturers must ensure that deployers can understand the logic, limitations, and behaviour of AI components within a medical device.</a:t>
            </a:r>
          </a:p>
          <a:p>
            <a:endParaRPr lang="en-IE" dirty="0"/>
          </a:p>
          <a:p>
            <a:r>
              <a:rPr lang="en-IE" dirty="0"/>
              <a:t>This includes implementing safeguards, interpretation tools, and user interfaces that make AI outputs meaningful and trustworthy. The integration of these requirements throughout the high-risk MDAI lifecycle, design, documentation and record-keeping, labelling, and post-market surveillance ensures that MDAI is developed and deployed in a manner that supports patient safety, professional accountability, and public trust. </a:t>
            </a:r>
          </a:p>
        </p:txBody>
      </p:sp>
      <p:sp>
        <p:nvSpPr>
          <p:cNvPr id="4" name="Slide Number Placeholder 3"/>
          <p:cNvSpPr>
            <a:spLocks noGrp="1"/>
          </p:cNvSpPr>
          <p:nvPr>
            <p:ph type="sldNum" sz="quarter" idx="5"/>
          </p:nvPr>
        </p:nvSpPr>
        <p:spPr/>
        <p:txBody>
          <a:bodyPr/>
          <a:lstStyle/>
          <a:p>
            <a:fld id="{B77DB19C-963C-44A8-86A5-4AA8863F7A4C}" type="slidenum">
              <a:rPr lang="en-IE" smtClean="0"/>
              <a:t>17</a:t>
            </a:fld>
            <a:endParaRPr lang="en-IE"/>
          </a:p>
        </p:txBody>
      </p:sp>
    </p:spTree>
    <p:extLst>
      <p:ext uri="{BB962C8B-B14F-4D97-AF65-F5344CB8AC3E}">
        <p14:creationId xmlns:p14="http://schemas.microsoft.com/office/powerpoint/2010/main" val="23767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stated in MDCG 2025-5: “The AIA requirements are complementary to the quality management system required under the MDR or IVDR and applicable to the overall MDAI. As the quality management system obligations under the AIA are specifically targeted to the AI system, additional requirements such as data and data governance, record-keeping, transparency, human oversight must be integrated, as appropriate (non-exhaustive).20 To ensure this complementarity and to avoid unnecessary administrative burden, manufacturers of AI systems may include the elements of the quality management system provided by the AIA as part of the existing quality management system provided by the MDR and IVDR”</a:t>
            </a:r>
          </a:p>
          <a:p>
            <a:endParaRPr lang="en-IE" dirty="0"/>
          </a:p>
          <a:p>
            <a:r>
              <a:rPr lang="en-IE" dirty="0"/>
              <a:t>“the development of harmonised European and international standards relevant to quality management systems for high-risk MDAI is ongoing, including under the framework of the AIA and MDR/IVDR, to support consistent implementation and compliance across manufacturers”.</a:t>
            </a:r>
          </a:p>
        </p:txBody>
      </p:sp>
      <p:sp>
        <p:nvSpPr>
          <p:cNvPr id="4" name="Slide Number Placeholder 3"/>
          <p:cNvSpPr>
            <a:spLocks noGrp="1"/>
          </p:cNvSpPr>
          <p:nvPr>
            <p:ph type="sldNum" sz="quarter" idx="5"/>
          </p:nvPr>
        </p:nvSpPr>
        <p:spPr/>
        <p:txBody>
          <a:bodyPr/>
          <a:lstStyle/>
          <a:p>
            <a:fld id="{B77DB19C-963C-44A8-86A5-4AA8863F7A4C}" type="slidenum">
              <a:rPr lang="en-IE" smtClean="0"/>
              <a:t>18</a:t>
            </a:fld>
            <a:endParaRPr lang="en-IE"/>
          </a:p>
        </p:txBody>
      </p:sp>
    </p:spTree>
    <p:extLst>
      <p:ext uri="{BB962C8B-B14F-4D97-AF65-F5344CB8AC3E}">
        <p14:creationId xmlns:p14="http://schemas.microsoft.com/office/powerpoint/2010/main" val="329472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stated in MDCG 2025-6 </a:t>
            </a:r>
          </a:p>
          <a:p>
            <a:endParaRPr lang="en-IE" dirty="0"/>
          </a:p>
          <a:p>
            <a:r>
              <a:rPr lang="en-IE" dirty="0"/>
              <a:t>The AIA complements the MDR/IVDR by introducing requirements to address hazards and risks for health, safety and fundamental rights specific to AI systems.  </a:t>
            </a:r>
          </a:p>
          <a:p>
            <a:endParaRPr lang="en-IE" dirty="0"/>
          </a:p>
          <a:p>
            <a:r>
              <a:rPr lang="en-IE" dirty="0"/>
              <a:t>In line with the New Legislative Framework approach, this means a simultaneous and complementary application of the MDR/IVDR and the AIA for medical devices that contains one or more high-risk AI system.</a:t>
            </a:r>
          </a:p>
          <a:p>
            <a:endParaRPr lang="en-IE" dirty="0"/>
          </a:p>
          <a:p>
            <a:r>
              <a:rPr lang="en-IE" dirty="0"/>
              <a:t>In order to ensure consistency, avoid duplication and minimise additional burdens, manufacturers of MDAI, in accordance with paragraph 2 of Article 8 of the AIA (enters into force 2 Aug 2026), have a choice of integrating, as appropriate, the necessary testing and reporting processes, information and documentation they provide with regard to their MDAI into documentation and procedures that already established under the MDR/IVDR.</a:t>
            </a:r>
          </a:p>
          <a:p>
            <a:endParaRPr lang="en-IE" dirty="0"/>
          </a:p>
          <a:p>
            <a:r>
              <a:rPr lang="en-IE" dirty="0"/>
              <a:t>Article 8: Compliance with the Requirements indicates that the risk management system in Article 9 shall be taken into account also. </a:t>
            </a:r>
          </a:p>
          <a:p>
            <a:endParaRPr lang="en-IE" dirty="0"/>
          </a:p>
          <a:p>
            <a:endParaRPr lang="en-IE" dirty="0"/>
          </a:p>
        </p:txBody>
      </p:sp>
      <p:sp>
        <p:nvSpPr>
          <p:cNvPr id="4" name="Slide Number Placeholder 3"/>
          <p:cNvSpPr>
            <a:spLocks noGrp="1"/>
          </p:cNvSpPr>
          <p:nvPr>
            <p:ph type="sldNum" sz="quarter" idx="5"/>
          </p:nvPr>
        </p:nvSpPr>
        <p:spPr/>
        <p:txBody>
          <a:bodyPr/>
          <a:lstStyle/>
          <a:p>
            <a:fld id="{B77DB19C-963C-44A8-86A5-4AA8863F7A4C}" type="slidenum">
              <a:rPr lang="en-IE" smtClean="0"/>
              <a:t>19</a:t>
            </a:fld>
            <a:endParaRPr lang="en-IE"/>
          </a:p>
        </p:txBody>
      </p:sp>
    </p:spTree>
    <p:extLst>
      <p:ext uri="{BB962C8B-B14F-4D97-AF65-F5344CB8AC3E}">
        <p14:creationId xmlns:p14="http://schemas.microsoft.com/office/powerpoint/2010/main" val="75586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IE" b="0" i="0" dirty="0">
                <a:effectLst/>
                <a:latin typeface="Segoe UI" panose="020B0502040204020203" pitchFamily="34" charset="0"/>
              </a:rPr>
              <a:t>Article 8 section 2 states – that the AI Act as well as Union harmonised legislation shall be taken as requirements when listed in Section A of Annex I (ALL requirements apply).  </a:t>
            </a:r>
          </a:p>
          <a:p>
            <a:pPr fontAlgn="t"/>
            <a:endParaRPr lang="en-IE" b="0" i="0" dirty="0">
              <a:effectLst/>
              <a:latin typeface="Segoe UI" panose="020B0502040204020203" pitchFamily="34" charset="0"/>
            </a:endParaRPr>
          </a:p>
          <a:p>
            <a:pPr fontAlgn="t"/>
            <a:r>
              <a:rPr lang="en-IE" b="0" i="0" dirty="0">
                <a:effectLst/>
                <a:latin typeface="Segoe UI" panose="020B0502040204020203" pitchFamily="34" charset="0"/>
              </a:rPr>
              <a:t>By amending Annex I of the AI Act, the 16 Dec 2025 proposal ensures that:</a:t>
            </a:r>
          </a:p>
          <a:p>
            <a:pPr fontAlgn="t">
              <a:buFont typeface="Arial" panose="020B0604020202020204" pitchFamily="34" charset="0"/>
              <a:buChar char="•"/>
            </a:pPr>
            <a:r>
              <a:rPr lang="en-IE" b="0" i="0" dirty="0">
                <a:effectLst/>
                <a:latin typeface="Segoe UI" panose="020B0502040204020203" pitchFamily="34" charset="0"/>
              </a:rPr>
              <a:t>MDR remains the </a:t>
            </a:r>
            <a:r>
              <a:rPr lang="en-IE" b="1" i="0" dirty="0">
                <a:effectLst/>
                <a:latin typeface="Segoe UI" panose="020B0502040204020203" pitchFamily="34" charset="0"/>
              </a:rPr>
              <a:t>sectorial product-safety law</a:t>
            </a:r>
            <a:r>
              <a:rPr lang="en-IE" b="0" i="0" dirty="0">
                <a:effectLst/>
                <a:latin typeface="Segoe UI" panose="020B0502040204020203" pitchFamily="34" charset="0"/>
              </a:rPr>
              <a:t>,</a:t>
            </a:r>
          </a:p>
          <a:p>
            <a:pPr fontAlgn="t">
              <a:buFont typeface="Arial" panose="020B0604020202020204" pitchFamily="34" charset="0"/>
              <a:buChar char="•"/>
            </a:pPr>
            <a:r>
              <a:rPr lang="en-IE" b="0" i="0" dirty="0">
                <a:effectLst/>
                <a:latin typeface="Segoe UI" panose="020B0502040204020203" pitchFamily="34" charset="0"/>
              </a:rPr>
              <a:t>AI Act obligations apply </a:t>
            </a:r>
            <a:r>
              <a:rPr lang="en-IE" b="1" i="0" dirty="0">
                <a:effectLst/>
                <a:latin typeface="Segoe UI" panose="020B0502040204020203" pitchFamily="34" charset="0"/>
              </a:rPr>
              <a:t>on top of</a:t>
            </a:r>
            <a:r>
              <a:rPr lang="en-IE" b="0" i="0" dirty="0">
                <a:effectLst/>
                <a:latin typeface="Segoe UI" panose="020B0502040204020203" pitchFamily="34" charset="0"/>
              </a:rPr>
              <a:t> MDR,</a:t>
            </a:r>
          </a:p>
          <a:p>
            <a:pPr fontAlgn="t">
              <a:buFont typeface="Arial" panose="020B0604020202020204" pitchFamily="34" charset="0"/>
              <a:buChar char="•"/>
            </a:pPr>
            <a:r>
              <a:rPr lang="en-IE" b="0" i="0" dirty="0">
                <a:effectLst/>
                <a:latin typeface="Segoe UI" panose="020B0502040204020203" pitchFamily="34" charset="0"/>
              </a:rPr>
              <a:t>Conformity assessments can be better synchronised between Notified Bodies (MDR) and AI Act requirements.</a:t>
            </a:r>
          </a:p>
          <a:p>
            <a:endParaRPr lang="en-IE" dirty="0"/>
          </a:p>
          <a:p>
            <a:pPr fontAlgn="t"/>
            <a:r>
              <a:rPr lang="en-IE" b="0" i="0" dirty="0">
                <a:effectLst/>
                <a:latin typeface="Segoe UI" panose="020B0502040204020203" pitchFamily="34" charset="0"/>
              </a:rPr>
              <a:t>The </a:t>
            </a:r>
            <a:r>
              <a:rPr lang="en-IE" b="1" i="0" dirty="0">
                <a:effectLst/>
                <a:latin typeface="Segoe UI" panose="020B0502040204020203" pitchFamily="34" charset="0"/>
              </a:rPr>
              <a:t>16 December 2025 European Commission proposal</a:t>
            </a:r>
            <a:r>
              <a:rPr lang="en-IE" b="0" i="0" dirty="0">
                <a:effectLst/>
                <a:latin typeface="Segoe UI" panose="020B0502040204020203" pitchFamily="34" charset="0"/>
              </a:rPr>
              <a:t> says that:</a:t>
            </a:r>
          </a:p>
          <a:p>
            <a:pPr fontAlgn="t">
              <a:buFont typeface="+mj-lt"/>
              <a:buAutoNum type="arabicPeriod"/>
            </a:pPr>
            <a:r>
              <a:rPr lang="en-IE" b="1" i="0" dirty="0">
                <a:effectLst/>
                <a:latin typeface="Segoe UI" panose="020B0502040204020203" pitchFamily="34" charset="0"/>
              </a:rPr>
              <a:t>MDR and IVDR are formally integrated into the AI Act framework</a:t>
            </a:r>
            <a:r>
              <a:rPr lang="en-IE" b="0" i="0" dirty="0">
                <a:effectLst/>
                <a:latin typeface="Segoe UI" panose="020B0502040204020203" pitchFamily="34" charset="0"/>
              </a:rPr>
              <a:t> through amendments to </a:t>
            </a:r>
            <a:r>
              <a:rPr lang="en-IE" b="1" i="0" dirty="0">
                <a:effectLst/>
                <a:latin typeface="Segoe UI" panose="020B0502040204020203" pitchFamily="34" charset="0"/>
              </a:rPr>
              <a:t>Regulation (EU) 2024/1689</a:t>
            </a:r>
            <a:r>
              <a:rPr lang="en-IE" b="0" i="0" dirty="0">
                <a:effectLst/>
                <a:latin typeface="Segoe UI" panose="020B0502040204020203" pitchFamily="34" charset="0"/>
              </a:rPr>
              <a:t>, updating the list of harmonised legislation.</a:t>
            </a:r>
          </a:p>
          <a:p>
            <a:endParaRPr lang="en-IE" dirty="0"/>
          </a:p>
          <a:p>
            <a:endParaRPr lang="en-IE" dirty="0"/>
          </a:p>
          <a:p>
            <a:r>
              <a:rPr lang="en-IE" dirty="0"/>
              <a:t>MDCG 2025-6 States “AI systems that qualify as high-risk AI systems under Article 6(1) AIA must comply with both MDR or IVDR and the AIA”.</a:t>
            </a:r>
          </a:p>
          <a:p>
            <a:endParaRPr lang="en-IE" dirty="0"/>
          </a:p>
          <a:p>
            <a:r>
              <a:rPr lang="en-IE" dirty="0"/>
              <a:t>It also states that “According to Article 43(3) AIA, for high-risk MDAI the requirements set in Articles 8 to 15 AIA and specific provisions related to the assessment of quality management system and technical documentation covered in Annex VII point 4.3, 4.4, 4.5, and the fifth paragraph of point 4.6 AIA must be assessed or taken into consideration as part of the conformity assessment procedure under MDR and IVDR”</a:t>
            </a:r>
          </a:p>
        </p:txBody>
      </p:sp>
      <p:sp>
        <p:nvSpPr>
          <p:cNvPr id="4" name="Slide Number Placeholder 3"/>
          <p:cNvSpPr>
            <a:spLocks noGrp="1"/>
          </p:cNvSpPr>
          <p:nvPr>
            <p:ph type="sldNum" sz="quarter" idx="5"/>
          </p:nvPr>
        </p:nvSpPr>
        <p:spPr/>
        <p:txBody>
          <a:bodyPr/>
          <a:lstStyle/>
          <a:p>
            <a:fld id="{B77DB19C-963C-44A8-86A5-4AA8863F7A4C}" type="slidenum">
              <a:rPr lang="en-IE" smtClean="0"/>
              <a:t>2</a:t>
            </a:fld>
            <a:endParaRPr lang="en-IE"/>
          </a:p>
        </p:txBody>
      </p:sp>
    </p:spTree>
    <p:extLst>
      <p:ext uri="{BB962C8B-B14F-4D97-AF65-F5344CB8AC3E}">
        <p14:creationId xmlns:p14="http://schemas.microsoft.com/office/powerpoint/2010/main" val="256397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IE" b="0" i="0" dirty="0">
                <a:effectLst/>
                <a:latin typeface="Segoe UI" panose="020B0502040204020203" pitchFamily="34" charset="0"/>
              </a:rPr>
              <a:t>Section A lists all EU product‑safety laws that are part of the </a:t>
            </a:r>
            <a:r>
              <a:rPr lang="en-IE" b="1" i="0" dirty="0">
                <a:effectLst/>
                <a:latin typeface="Segoe UI" panose="020B0502040204020203" pitchFamily="34" charset="0"/>
              </a:rPr>
              <a:t>New Legislative Framework (NLF)</a:t>
            </a:r>
            <a:r>
              <a:rPr lang="en-IE" b="0" i="0" dirty="0">
                <a:effectLst/>
                <a:latin typeface="Segoe UI" panose="020B0502040204020203" pitchFamily="34" charset="0"/>
              </a:rPr>
              <a:t>—the EU’s modernised, harmonised approach to product compliance.</a:t>
            </a:r>
          </a:p>
          <a:p>
            <a:pPr fontAlgn="t"/>
            <a:r>
              <a:rPr lang="en-IE" b="0" i="0" dirty="0">
                <a:effectLst/>
                <a:latin typeface="Segoe UI" panose="020B0502040204020203" pitchFamily="34" charset="0"/>
              </a:rPr>
              <a:t>These include sectors such as:</a:t>
            </a:r>
          </a:p>
          <a:p>
            <a:pPr fontAlgn="t">
              <a:buFont typeface="Arial" panose="020B0604020202020204" pitchFamily="34" charset="0"/>
              <a:buChar char="•"/>
            </a:pPr>
            <a:r>
              <a:rPr lang="en-IE" b="0" i="0" dirty="0">
                <a:effectLst/>
                <a:latin typeface="Segoe UI" panose="020B0502040204020203" pitchFamily="34" charset="0"/>
              </a:rPr>
              <a:t>Machinery</a:t>
            </a:r>
          </a:p>
          <a:p>
            <a:pPr fontAlgn="t">
              <a:buFont typeface="Arial" panose="020B0604020202020204" pitchFamily="34" charset="0"/>
              <a:buChar char="•"/>
            </a:pPr>
            <a:r>
              <a:rPr lang="en-IE" b="0" i="0" dirty="0">
                <a:effectLst/>
                <a:latin typeface="Segoe UI" panose="020B0502040204020203" pitchFamily="34" charset="0"/>
              </a:rPr>
              <a:t>Toys</a:t>
            </a:r>
          </a:p>
          <a:p>
            <a:pPr fontAlgn="t">
              <a:buFont typeface="Arial" panose="020B0604020202020204" pitchFamily="34" charset="0"/>
              <a:buChar char="•"/>
            </a:pPr>
            <a:r>
              <a:rPr lang="en-IE" b="0" i="0" dirty="0">
                <a:effectLst/>
                <a:latin typeface="Segoe UI" panose="020B0502040204020203" pitchFamily="34" charset="0"/>
              </a:rPr>
              <a:t>Lifts</a:t>
            </a:r>
          </a:p>
          <a:p>
            <a:pPr fontAlgn="t">
              <a:buFont typeface="Arial" panose="020B0604020202020204" pitchFamily="34" charset="0"/>
              <a:buChar char="•"/>
            </a:pPr>
            <a:r>
              <a:rPr lang="en-IE" b="0" i="0" dirty="0">
                <a:effectLst/>
                <a:latin typeface="Segoe UI" panose="020B0502040204020203" pitchFamily="34" charset="0"/>
              </a:rPr>
              <a:t>ATEX (explosive atmospheres) equipment</a:t>
            </a:r>
          </a:p>
          <a:p>
            <a:pPr fontAlgn="t">
              <a:buFont typeface="Arial" panose="020B0604020202020204" pitchFamily="34" charset="0"/>
              <a:buChar char="•"/>
            </a:pPr>
            <a:r>
              <a:rPr lang="en-IE" b="0" i="0" dirty="0">
                <a:effectLst/>
                <a:latin typeface="Segoe UI" panose="020B0502040204020203" pitchFamily="34" charset="0"/>
              </a:rPr>
              <a:t>Radio equipment</a:t>
            </a:r>
          </a:p>
          <a:p>
            <a:pPr fontAlgn="t">
              <a:buFont typeface="Arial" panose="020B0604020202020204" pitchFamily="34" charset="0"/>
              <a:buChar char="•"/>
            </a:pPr>
            <a:r>
              <a:rPr lang="en-IE" b="0" i="0" dirty="0">
                <a:effectLst/>
                <a:latin typeface="Segoe UI" panose="020B0502040204020203" pitchFamily="34" charset="0"/>
              </a:rPr>
              <a:t>Pressure equipment</a:t>
            </a:r>
          </a:p>
          <a:p>
            <a:pPr fontAlgn="t">
              <a:buFont typeface="Arial" panose="020B0604020202020204" pitchFamily="34" charset="0"/>
              <a:buChar char="•"/>
            </a:pPr>
            <a:r>
              <a:rPr lang="en-IE" b="0" i="0" dirty="0">
                <a:effectLst/>
                <a:latin typeface="Segoe UI" panose="020B0502040204020203" pitchFamily="34" charset="0"/>
              </a:rPr>
              <a:t>Cableway installations</a:t>
            </a:r>
          </a:p>
          <a:p>
            <a:pPr fontAlgn="t">
              <a:buFont typeface="Arial" panose="020B0604020202020204" pitchFamily="34" charset="0"/>
              <a:buChar char="•"/>
            </a:pPr>
            <a:r>
              <a:rPr lang="en-IE" b="0" i="0" dirty="0">
                <a:effectLst/>
                <a:latin typeface="Segoe UI" panose="020B0502040204020203" pitchFamily="34" charset="0"/>
              </a:rPr>
              <a:t>Personal protective equipment</a:t>
            </a:r>
          </a:p>
          <a:p>
            <a:pPr fontAlgn="t">
              <a:buFont typeface="Arial" panose="020B0604020202020204" pitchFamily="34" charset="0"/>
              <a:buChar char="•"/>
            </a:pPr>
            <a:r>
              <a:rPr lang="en-IE" b="0" i="0" dirty="0">
                <a:effectLst/>
                <a:latin typeface="Segoe UI" panose="020B0502040204020203" pitchFamily="34" charset="0"/>
              </a:rPr>
              <a:t>Gas appliances</a:t>
            </a:r>
          </a:p>
          <a:p>
            <a:pPr fontAlgn="t">
              <a:buFont typeface="Arial" panose="020B0604020202020204" pitchFamily="34" charset="0"/>
              <a:buChar char="•"/>
            </a:pPr>
            <a:r>
              <a:rPr lang="en-IE" b="1" i="0" dirty="0">
                <a:effectLst/>
                <a:latin typeface="Segoe UI" panose="020B0502040204020203" pitchFamily="34" charset="0"/>
              </a:rPr>
              <a:t>Medical devices (MDR)</a:t>
            </a:r>
            <a:endParaRPr lang="en-IE" b="0" i="0" dirty="0">
              <a:effectLst/>
              <a:latin typeface="Segoe UI" panose="020B0502040204020203" pitchFamily="34" charset="0"/>
            </a:endParaRPr>
          </a:p>
          <a:p>
            <a:pPr fontAlgn="t">
              <a:buFont typeface="Arial" panose="020B0604020202020204" pitchFamily="34" charset="0"/>
              <a:buChar char="•"/>
            </a:pPr>
            <a:r>
              <a:rPr lang="en-IE" b="1" i="0" dirty="0">
                <a:effectLst/>
                <a:latin typeface="Segoe UI" panose="020B0502040204020203" pitchFamily="34" charset="0"/>
              </a:rPr>
              <a:t>In vitro diagnostic devices (IVDR)</a:t>
            </a: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These laws </a:t>
            </a:r>
            <a:r>
              <a:rPr lang="en-IE" b="1" i="0" dirty="0">
                <a:effectLst/>
                <a:latin typeface="Segoe UI" panose="020B0502040204020203" pitchFamily="34" charset="0"/>
              </a:rPr>
              <a:t>already use NLF structures</a:t>
            </a:r>
            <a:r>
              <a:rPr lang="en-IE" b="0" i="0" dirty="0">
                <a:effectLst/>
                <a:latin typeface="Segoe UI" panose="020B0502040204020203" pitchFamily="34" charset="0"/>
              </a:rPr>
              <a:t> such as conformity assessment, CE marking, and harmonised standards. When an AI system is a product regulated under these laws, </a:t>
            </a:r>
            <a:r>
              <a:rPr lang="en-IE" b="1" i="0" dirty="0">
                <a:effectLst/>
                <a:latin typeface="Segoe UI" panose="020B0502040204020203" pitchFamily="34" charset="0"/>
              </a:rPr>
              <a:t>AI Act obligations integrate directly</a:t>
            </a:r>
            <a:r>
              <a:rPr lang="en-IE" b="0" i="0" dirty="0">
                <a:effectLst/>
                <a:latin typeface="Segoe UI" panose="020B0502040204020203" pitchFamily="34" charset="0"/>
              </a:rPr>
              <a:t> with existing NLF requirements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Section B lists </a:t>
            </a:r>
            <a:r>
              <a:rPr lang="en-IE" b="1" i="0" dirty="0">
                <a:effectLst/>
                <a:latin typeface="Segoe UI" panose="020B0502040204020203" pitchFamily="34" charset="0"/>
              </a:rPr>
              <a:t>other EU harmonisation laws that are not part of the NLF framework</a:t>
            </a:r>
            <a:r>
              <a:rPr lang="en-IE" b="0" i="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It captures legislation that still requires alignment with the AI Act but does </a:t>
            </a:r>
            <a:r>
              <a:rPr lang="en-IE" b="1" i="0" dirty="0">
                <a:effectLst/>
                <a:latin typeface="Segoe UI" panose="020B0502040204020203" pitchFamily="34" charset="0"/>
              </a:rPr>
              <a:t>not follow the NLF model</a:t>
            </a:r>
            <a:r>
              <a:rPr lang="en-IE" b="0" i="0" dirty="0">
                <a:effectLst/>
                <a:latin typeface="Segoe UI" panose="020B0502040204020203" pitchFamily="34" charset="0"/>
              </a:rPr>
              <a:t> of conformity assessment and CE marking. These may involve safety, transport, or sector‑specific regulatory regimes that intersect with AI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Section B = </a:t>
            </a:r>
            <a:r>
              <a:rPr lang="en-IE" b="1" i="0" dirty="0">
                <a:effectLst/>
                <a:latin typeface="Segoe UI" panose="020B0502040204020203" pitchFamily="34" charset="0"/>
              </a:rPr>
              <a:t>Non‑NLF harmonisation laws still relevant to AI</a:t>
            </a:r>
            <a:r>
              <a:rPr lang="en-IE" b="0" i="0" dirty="0">
                <a:effectLst/>
                <a:latin typeface="Segoe UI" panose="020B0502040204020203" pitchFamily="34" charset="0"/>
              </a:rPr>
              <a:t>, but with </a:t>
            </a:r>
            <a:r>
              <a:rPr lang="en-IE" b="1" i="0" dirty="0">
                <a:effectLst/>
                <a:latin typeface="Segoe UI" panose="020B0502040204020203" pitchFamily="34" charset="0"/>
              </a:rPr>
              <a:t>different structures, enforcement pathways, or conformity systems</a:t>
            </a:r>
            <a:r>
              <a:rPr lang="en-IE" b="0" i="0" dirty="0">
                <a:effectLst/>
                <a:latin typeface="Segoe UI" panose="020B0502040204020203" pitchFamily="34" charset="0"/>
              </a:rPr>
              <a:t> compared to NLF product-safety laws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Interaction with MDR/IVDR - Still applicable, but integration pathway differs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endParaRPr lang="en-IE" dirty="0"/>
          </a:p>
        </p:txBody>
      </p:sp>
      <p:sp>
        <p:nvSpPr>
          <p:cNvPr id="4" name="Slide Number Placeholder 3"/>
          <p:cNvSpPr>
            <a:spLocks noGrp="1"/>
          </p:cNvSpPr>
          <p:nvPr>
            <p:ph type="sldNum" sz="quarter" idx="5"/>
          </p:nvPr>
        </p:nvSpPr>
        <p:spPr/>
        <p:txBody>
          <a:bodyPr/>
          <a:lstStyle/>
          <a:p>
            <a:fld id="{B77DB19C-963C-44A8-86A5-4AA8863F7A4C}" type="slidenum">
              <a:rPr lang="en-IE" smtClean="0"/>
              <a:t>3</a:t>
            </a:fld>
            <a:endParaRPr lang="en-IE"/>
          </a:p>
        </p:txBody>
      </p:sp>
    </p:spTree>
    <p:extLst>
      <p:ext uri="{BB962C8B-B14F-4D97-AF65-F5344CB8AC3E}">
        <p14:creationId xmlns:p14="http://schemas.microsoft.com/office/powerpoint/2010/main" val="257924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MDR applies when software/device is intended for a medical purpose.</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applies when software qualifies as an </a:t>
            </a:r>
            <a:r>
              <a:rPr lang="en-IE" b="1" i="0" dirty="0">
                <a:effectLst/>
                <a:latin typeface="Segoe UI" panose="020B0502040204020203" pitchFamily="34" charset="0"/>
              </a:rPr>
              <a:t>AI system</a:t>
            </a:r>
            <a:r>
              <a:rPr lang="en-IE" b="0" i="0" dirty="0">
                <a:effectLst/>
                <a:latin typeface="Segoe UI" panose="020B0502040204020203" pitchFamily="34" charset="0"/>
              </a:rPr>
              <a:t> and falls within a high‑risk use case (medical). Medical software can thus be regulated under </a:t>
            </a:r>
            <a:r>
              <a:rPr lang="en-IE" b="1" i="0" dirty="0">
                <a:effectLst/>
                <a:latin typeface="Segoe UI" panose="020B0502040204020203" pitchFamily="34" charset="0"/>
              </a:rPr>
              <a:t>both</a:t>
            </a:r>
            <a:r>
              <a:rPr lang="en-IE" b="0" i="0" dirty="0">
                <a:effectLst/>
                <a:latin typeface="Segoe UI" panose="020B0502040204020203" pitchFamily="34" charset="0"/>
              </a:rPr>
              <a:t> frameworks simultaneously.</a:t>
            </a:r>
          </a:p>
          <a:p>
            <a:endParaRPr lang="en-IE" dirty="0"/>
          </a:p>
          <a:p>
            <a:r>
              <a:rPr lang="en-IE" dirty="0"/>
              <a:t>According to the MDCG 2025-6, an AI Medical Device is considered high-risk under Article 6(1) AIA if it meets both of the following:</a:t>
            </a:r>
          </a:p>
          <a:p>
            <a:endParaRPr lang="en-IE" dirty="0"/>
          </a:p>
          <a:p>
            <a:pPr marL="228600" indent="-228600">
              <a:buAutoNum type="arabicPeriod"/>
            </a:pPr>
            <a:r>
              <a:rPr lang="en-IE" dirty="0"/>
              <a:t>the AI MD is a safety component </a:t>
            </a:r>
            <a:r>
              <a:rPr lang="en-IE" b="1" i="1" dirty="0"/>
              <a:t>OR</a:t>
            </a:r>
            <a:r>
              <a:rPr lang="en-IE" dirty="0"/>
              <a:t> the AI system itself is a medical device; and</a:t>
            </a:r>
          </a:p>
          <a:p>
            <a:pPr marL="228600" indent="-228600">
              <a:buAutoNum type="arabicPeriod"/>
            </a:pPr>
            <a:r>
              <a:rPr lang="en-IE" dirty="0"/>
              <a:t>Is subject to conformity assessment by NB under MDR/IVDR</a:t>
            </a:r>
          </a:p>
        </p:txBody>
      </p:sp>
      <p:sp>
        <p:nvSpPr>
          <p:cNvPr id="4" name="Slide Number Placeholder 3"/>
          <p:cNvSpPr>
            <a:spLocks noGrp="1"/>
          </p:cNvSpPr>
          <p:nvPr>
            <p:ph type="sldNum" sz="quarter" idx="5"/>
          </p:nvPr>
        </p:nvSpPr>
        <p:spPr/>
        <p:txBody>
          <a:bodyPr/>
          <a:lstStyle/>
          <a:p>
            <a:fld id="{B77DB19C-963C-44A8-86A5-4AA8863F7A4C}" type="slidenum">
              <a:rPr lang="en-IE" smtClean="0"/>
              <a:t>4</a:t>
            </a:fld>
            <a:endParaRPr lang="en-IE"/>
          </a:p>
        </p:txBody>
      </p:sp>
    </p:spTree>
    <p:extLst>
      <p:ext uri="{BB962C8B-B14F-4D97-AF65-F5344CB8AC3E}">
        <p14:creationId xmlns:p14="http://schemas.microsoft.com/office/powerpoint/2010/main" val="338424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Article 11:  MDR technical documentation focuses on </a:t>
            </a:r>
            <a:r>
              <a:rPr lang="en-IE" b="1" i="0" dirty="0">
                <a:effectLst/>
                <a:latin typeface="Segoe UI" panose="020B0502040204020203" pitchFamily="34" charset="0"/>
              </a:rPr>
              <a:t>clinical evaluation, performance, safety, and software validation</a:t>
            </a:r>
            <a:r>
              <a:rPr lang="en-IE" b="0" i="0" dirty="0">
                <a:effectLst/>
                <a:latin typeface="Segoe UI" panose="020B0502040204020203" pitchFamily="34" charset="0"/>
              </a:rPr>
              <a:t>. 2025 proposal broadens acceptable clinical &amp; non‑clinical evidence and allows proportionate requirements for “well‑established technologies</a:t>
            </a:r>
          </a:p>
          <a:p>
            <a:endParaRPr lang="en-IE" dirty="0"/>
          </a:p>
        </p:txBody>
      </p:sp>
      <p:sp>
        <p:nvSpPr>
          <p:cNvPr id="4" name="Slide Number Placeholder 3"/>
          <p:cNvSpPr>
            <a:spLocks noGrp="1"/>
          </p:cNvSpPr>
          <p:nvPr>
            <p:ph type="sldNum" sz="quarter" idx="5"/>
          </p:nvPr>
        </p:nvSpPr>
        <p:spPr/>
        <p:txBody>
          <a:bodyPr/>
          <a:lstStyle/>
          <a:p>
            <a:fld id="{B77DB19C-963C-44A8-86A5-4AA8863F7A4C}" type="slidenum">
              <a:rPr lang="en-IE" smtClean="0"/>
              <a:t>5</a:t>
            </a:fld>
            <a:endParaRPr lang="en-IE"/>
          </a:p>
        </p:txBody>
      </p:sp>
    </p:spTree>
    <p:extLst>
      <p:ext uri="{BB962C8B-B14F-4D97-AF65-F5344CB8AC3E}">
        <p14:creationId xmlns:p14="http://schemas.microsoft.com/office/powerpoint/2010/main" val="120244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MDCG 2025-6 reiterates this: </a:t>
            </a:r>
          </a:p>
          <a:p>
            <a:endParaRPr lang="en-IE" dirty="0"/>
          </a:p>
          <a:p>
            <a:r>
              <a:rPr lang="en-IE" dirty="0"/>
              <a:t>Risk management requirements specific to high-risk MDAI include ongoing assessments of known and reasonably foreseeable risks that the high-risk MDAI can pose to fundamental rights, data biases, and system robustness, including identification, analysis, and mitigation of risks related to system design, development, and deployment, and may include training to deployers. This includes measures to ensure the safety and reliability of high-risk MDAI in healthcare settings through comprehensive risk assessments, documentation of risk mitigation measures, and continuous monitoring of system performance.24 These requirements aim to prevent, and address known and reasonably foreseeable risks to ensure the safety and performance of MDAIs. </a:t>
            </a:r>
          </a:p>
          <a:p>
            <a:endParaRPr lang="en-IE" dirty="0"/>
          </a:p>
          <a:p>
            <a:r>
              <a:rPr lang="en-IE" dirty="0"/>
              <a:t>Manufacturers of high-risk MDAI may integrate the additional risk management requirements specific to MDAI set out in paragraphs 1-9 of Article 9 of the AIA into the testing, reporting processes, information and documentation required under the AIA into their existing documentation and procedures under the MDR and IVDR.</a:t>
            </a:r>
          </a:p>
        </p:txBody>
      </p:sp>
      <p:sp>
        <p:nvSpPr>
          <p:cNvPr id="4" name="Slide Number Placeholder 3"/>
          <p:cNvSpPr>
            <a:spLocks noGrp="1"/>
          </p:cNvSpPr>
          <p:nvPr>
            <p:ph type="sldNum" sz="quarter" idx="5"/>
          </p:nvPr>
        </p:nvSpPr>
        <p:spPr/>
        <p:txBody>
          <a:bodyPr/>
          <a:lstStyle/>
          <a:p>
            <a:fld id="{B77DB19C-963C-44A8-86A5-4AA8863F7A4C}" type="slidenum">
              <a:rPr lang="en-IE" smtClean="0"/>
              <a:t>7</a:t>
            </a:fld>
            <a:endParaRPr lang="en-IE"/>
          </a:p>
        </p:txBody>
      </p:sp>
    </p:spTree>
    <p:extLst>
      <p:ext uri="{BB962C8B-B14F-4D97-AF65-F5344CB8AC3E}">
        <p14:creationId xmlns:p14="http://schemas.microsoft.com/office/powerpoint/2010/main" val="263277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MDR has no explicit training data quality requirements beyond general software safety and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mandates </a:t>
            </a:r>
            <a:r>
              <a:rPr lang="en-IE" b="1" i="0" dirty="0">
                <a:effectLst/>
                <a:latin typeface="Segoe UI" panose="020B0502040204020203" pitchFamily="34" charset="0"/>
              </a:rPr>
              <a:t>data governance rules</a:t>
            </a:r>
            <a:r>
              <a:rPr lang="en-IE" b="0" i="0" dirty="0">
                <a:effectLst/>
                <a:latin typeface="Segoe UI" panose="020B0502040204020203" pitchFamily="34" charset="0"/>
              </a:rPr>
              <a:t>, including quality, relevance, representativeness, and freedom from bias for training, testing &amp; validation datasets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MDR has no explicit training data quality requirements beyond general software safety and performance.</a:t>
            </a:r>
          </a:p>
          <a:p>
            <a:endParaRPr lang="en-IE" dirty="0"/>
          </a:p>
          <a:p>
            <a:endParaRPr lang="en-IE" dirty="0"/>
          </a:p>
          <a:p>
            <a:r>
              <a:rPr lang="en-IE" b="1" dirty="0"/>
              <a:t>According to MDCG 2025-6:</a:t>
            </a:r>
          </a:p>
          <a:p>
            <a:endParaRPr lang="en-IE" dirty="0"/>
          </a:p>
          <a:p>
            <a:r>
              <a:rPr lang="en-IE" dirty="0"/>
              <a:t>Article 10 AIA provides further specifications related to the data and datasets of AI systems. Moreover, it includes a provision for exceptional processing of special categories of personal data.26 These requirements aim to ensure that high-risk MDAI is built and validated on trustworthy data. </a:t>
            </a:r>
          </a:p>
          <a:p>
            <a:r>
              <a:rPr lang="en-IE" dirty="0"/>
              <a:t>To ensure that MDAI performs as intended and safely, high-quality data plays a central role in providing structure and in ensuring performance, especially for the development of high-risk MDAI-based on machine learning techniques. High-quality data sets for training, validation and testing of MDAI require the implementation of appropriate data governance and management practices.</a:t>
            </a:r>
          </a:p>
          <a:p>
            <a:r>
              <a:rPr lang="en-IE" dirty="0"/>
              <a:t>The data governance and management practices, in the case of personal data, should be fully compliant with the GDPR provisions and include transparency about the original purpose of the data collection</a:t>
            </a:r>
          </a:p>
          <a:p>
            <a:r>
              <a:rPr lang="en-IE" dirty="0"/>
              <a:t>The requirements related to data governance can be complied with by having recourse to third parties that offer certified compliance services including verification of data governance.</a:t>
            </a:r>
          </a:p>
          <a:p>
            <a:endParaRPr lang="en-IE" dirty="0"/>
          </a:p>
          <a:p>
            <a:r>
              <a:rPr lang="en-IE" dirty="0"/>
              <a:t>To ensure comprehensive data governance practices for MDAIs, datasets for training, validation, and testing must be relevant, sufficiently representative, and, to the best extent possible, free of errors and complete.28 When training, validating and testing high-risk MDAI, manufacturers must ensure that the datasets are sufficiently representative of the target population, and in relation to the performance study population specifications on selection criteria and decisions related to the size of the performance study population are defined. 29 Manufacturers must implement procedures ensuring data transparency and integrity and examine the data in view of possible biases, with detailed documentation of compliance. For further information on generation on clinical evaluation (MDR) / performance evaluation (IVDR) of MDSW, see MDCG 2020-1.</a:t>
            </a:r>
          </a:p>
          <a:p>
            <a:endParaRPr lang="en-IE" dirty="0"/>
          </a:p>
        </p:txBody>
      </p:sp>
      <p:sp>
        <p:nvSpPr>
          <p:cNvPr id="4" name="Slide Number Placeholder 3"/>
          <p:cNvSpPr>
            <a:spLocks noGrp="1"/>
          </p:cNvSpPr>
          <p:nvPr>
            <p:ph type="sldNum" sz="quarter" idx="5"/>
          </p:nvPr>
        </p:nvSpPr>
        <p:spPr/>
        <p:txBody>
          <a:bodyPr/>
          <a:lstStyle/>
          <a:p>
            <a:fld id="{B77DB19C-963C-44A8-86A5-4AA8863F7A4C}" type="slidenum">
              <a:rPr lang="en-IE" smtClean="0"/>
              <a:t>9</a:t>
            </a:fld>
            <a:endParaRPr lang="en-IE"/>
          </a:p>
        </p:txBody>
      </p:sp>
    </p:spTree>
    <p:extLst>
      <p:ext uri="{BB962C8B-B14F-4D97-AF65-F5344CB8AC3E}">
        <p14:creationId xmlns:p14="http://schemas.microsoft.com/office/powerpoint/2010/main" val="346337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Special Category Data means sensitive types of personal data, religious beliefs, ethnic origin, political opinion, biometric data, sexual orientation. Genetic data, union membership, etc. Normally processing this type of data is prohibited unless an explicit legal basis applies (see Article 9 of GDPR).   AI Act recognises that some biases in AI systems cannot be detected or corrected without examining sensitive attributes.  E.g., AI hiring tool may need knowledge of ethnicity in the dataset to mitigate bias.  Article 10(5) permits process of special category data where it is strictly necessary for detecting, monitoring, correcting bias in high risk AI systems.  There is still a call for attention to this point, because GDPR does not currently allow for bias detection as a lawful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SCA – cannot be used for training the AI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MDR has no explicit training data quality requirements beyond general software safety and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mandates </a:t>
            </a:r>
            <a:r>
              <a:rPr lang="en-IE" b="1" i="0" dirty="0">
                <a:effectLst/>
                <a:latin typeface="Segoe UI" panose="020B0502040204020203" pitchFamily="34" charset="0"/>
              </a:rPr>
              <a:t>data governance rules</a:t>
            </a:r>
            <a:r>
              <a:rPr lang="en-IE" b="0" i="0" dirty="0">
                <a:effectLst/>
                <a:latin typeface="Segoe UI" panose="020B0502040204020203" pitchFamily="34" charset="0"/>
              </a:rPr>
              <a:t>, including quality, relevance, representativeness, and freedom from bias for training, testing &amp; validation datasets.</a:t>
            </a:r>
          </a:p>
          <a:p>
            <a:endParaRPr lang="en-IE" dirty="0"/>
          </a:p>
          <a:p>
            <a:endParaRPr lang="en-IE" dirty="0"/>
          </a:p>
          <a:p>
            <a:r>
              <a:rPr lang="en-IE" b="1" dirty="0"/>
              <a:t>MDCG 2025-6 says:</a:t>
            </a:r>
          </a:p>
          <a:p>
            <a:endParaRPr lang="en-IE" dirty="0"/>
          </a:p>
          <a:p>
            <a:r>
              <a:rPr lang="en-IE" dirty="0"/>
              <a:t>The AIA requires high-risk MDAI manufacturers to implement data governance and management practices appropriate for the claimed intended purpose, including with a view of possible biases that are likely to affect the health and safety of persons, have a negative impact on fundamental rights or lead to discrimination prohibited under Union law, especially where data outputs influence inputs for future operations.</a:t>
            </a:r>
          </a:p>
          <a:p>
            <a:endParaRPr lang="en-IE" dirty="0"/>
          </a:p>
          <a:p>
            <a:r>
              <a:rPr lang="en-IE" dirty="0"/>
              <a:t>Furthermore, manufacturers must implement appropriate measures to detect, prevent and mitigate possible biases identified. </a:t>
            </a:r>
          </a:p>
          <a:p>
            <a:endParaRPr lang="en-IE" dirty="0"/>
          </a:p>
          <a:p>
            <a:r>
              <a:rPr lang="en-IE" dirty="0"/>
              <a:t>Furthermore, the requirements for appropriate record keeping include logging capabilities as part of post-market monitoring. </a:t>
            </a:r>
            <a:r>
              <a:rPr lang="en-IE" b="1" dirty="0"/>
              <a:t>The aim is to ensure that manufacturers put in place appropriate mechanisms to detect possible bias not originally detected in pre-market activities but rather as a result post-market monitoring or learning.</a:t>
            </a:r>
          </a:p>
          <a:p>
            <a:endParaRPr lang="en-IE" b="1" dirty="0"/>
          </a:p>
          <a:p>
            <a:r>
              <a:rPr lang="en-IE" dirty="0"/>
              <a:t>the </a:t>
            </a:r>
            <a:r>
              <a:rPr lang="en-IE" b="1" u="sng" dirty="0"/>
              <a:t>Commission will provide horizontal guidelines on the practical implementation of Article 10 AI act on data and data governance </a:t>
            </a:r>
            <a:r>
              <a:rPr lang="en-IE" dirty="0"/>
              <a:t>which will provide further clarifications on the meaning and practical application of this provision</a:t>
            </a:r>
            <a:endParaRPr lang="en-IE" b="1" dirty="0"/>
          </a:p>
        </p:txBody>
      </p:sp>
      <p:sp>
        <p:nvSpPr>
          <p:cNvPr id="4" name="Slide Number Placeholder 3"/>
          <p:cNvSpPr>
            <a:spLocks noGrp="1"/>
          </p:cNvSpPr>
          <p:nvPr>
            <p:ph type="sldNum" sz="quarter" idx="5"/>
          </p:nvPr>
        </p:nvSpPr>
        <p:spPr/>
        <p:txBody>
          <a:bodyPr/>
          <a:lstStyle/>
          <a:p>
            <a:fld id="{B77DB19C-963C-44A8-86A5-4AA8863F7A4C}" type="slidenum">
              <a:rPr lang="en-IE" smtClean="0"/>
              <a:t>10</a:t>
            </a:fld>
            <a:endParaRPr lang="en-IE"/>
          </a:p>
        </p:txBody>
      </p:sp>
    </p:spTree>
    <p:extLst>
      <p:ext uri="{BB962C8B-B14F-4D97-AF65-F5344CB8AC3E}">
        <p14:creationId xmlns:p14="http://schemas.microsoft.com/office/powerpoint/2010/main" val="374561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effectLst/>
                <a:latin typeface="Segoe UI" panose="020B0502040204020203" pitchFamily="34" charset="0"/>
              </a:rPr>
              <a:t>AI Act requires </a:t>
            </a:r>
            <a:r>
              <a:rPr lang="en-IE" b="1" i="0" dirty="0">
                <a:effectLst/>
                <a:latin typeface="Segoe UI" panose="020B0502040204020203" pitchFamily="34" charset="0"/>
              </a:rPr>
              <a:t>AI‑specific technical documentation</a:t>
            </a:r>
            <a:r>
              <a:rPr lang="en-IE" b="0" i="0" dirty="0">
                <a:effectLst/>
                <a:latin typeface="Segoe UI" panose="020B0502040204020203" pitchFamily="34" charset="0"/>
              </a:rPr>
              <a:t> (Annex IV): algorithm design, training data specifications, risk controls, cybersecurity, monitoring, and human oversight provisions. Must complement MDR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1" i="0" dirty="0">
                <a:effectLst/>
                <a:latin typeface="Segoe UI" panose="020B0502040204020203" pitchFamily="34" charset="0"/>
              </a:rPr>
              <a:t>MDCG 2025-6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 MDR, IVDR and the AIA mandate the provision of comprehensive technical documentation for MDAI.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 MDR/IVDR require detailed descriptions of software, software architecture, data processing methods, and risk management strategies.36 The AIA requires additional documentation, focusing on transparency and accountability, including risk assessments, data governance practices, and performance testing outcomes of the high-risk MDAI.</a:t>
            </a:r>
            <a:endParaRPr lang="en-IE" b="0" i="0" dirty="0">
              <a:effectLst/>
              <a:latin typeface="Segoe UI" panose="020B0502040204020203" pitchFamily="34" charset="0"/>
            </a:endParaRPr>
          </a:p>
          <a:p>
            <a:endParaRPr lang="en-IE" dirty="0"/>
          </a:p>
          <a:p>
            <a:r>
              <a:rPr lang="en-IE" dirty="0"/>
              <a:t>This documentation should include detailed information about the device's design, development, key design choices, functionality, performance characteristics, system architecture, computational resources to develop, train and test, and intended use and purpose. Manufacturers must also provide evidence of conformity with relevant regulatory requirements, including training, validation and test data, risk assessments, and quality management processes.38 All three regulations aim to ensure that manufacturers maintain detailed and up-to-date records to demonstrate compliance.</a:t>
            </a:r>
          </a:p>
          <a:p>
            <a:endParaRPr lang="en-IE" dirty="0"/>
          </a:p>
          <a:p>
            <a:r>
              <a:rPr lang="en-IE" dirty="0"/>
              <a:t>Note: Where it relates to technical documentation, Article 11 (2) of the AIA indicates that a single set of technical documentation shall be drawn up for high-risk MDAI.</a:t>
            </a:r>
          </a:p>
        </p:txBody>
      </p:sp>
      <p:sp>
        <p:nvSpPr>
          <p:cNvPr id="4" name="Slide Number Placeholder 3"/>
          <p:cNvSpPr>
            <a:spLocks noGrp="1"/>
          </p:cNvSpPr>
          <p:nvPr>
            <p:ph type="sldNum" sz="quarter" idx="5"/>
          </p:nvPr>
        </p:nvSpPr>
        <p:spPr/>
        <p:txBody>
          <a:bodyPr/>
          <a:lstStyle/>
          <a:p>
            <a:fld id="{B77DB19C-963C-44A8-86A5-4AA8863F7A4C}" type="slidenum">
              <a:rPr lang="en-IE" smtClean="0"/>
              <a:t>11</a:t>
            </a:fld>
            <a:endParaRPr lang="en-IE"/>
          </a:p>
        </p:txBody>
      </p:sp>
    </p:spTree>
    <p:extLst>
      <p:ext uri="{BB962C8B-B14F-4D97-AF65-F5344CB8AC3E}">
        <p14:creationId xmlns:p14="http://schemas.microsoft.com/office/powerpoint/2010/main" val="283586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9C23-645E-4C9C-BB56-C296FEA3077F}"/>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IE"/>
          </a:p>
        </p:txBody>
      </p:sp>
      <p:sp>
        <p:nvSpPr>
          <p:cNvPr id="3" name="Subtitle 2">
            <a:extLst>
              <a:ext uri="{FF2B5EF4-FFF2-40B4-BE49-F238E27FC236}">
                <a16:creationId xmlns:a16="http://schemas.microsoft.com/office/drawing/2014/main" id="{F19C7483-2246-4AE5-879A-A770413A670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68D4990-BDDF-4AB2-81B7-38450109BFCE}"/>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5" name="Footer Placeholder 4">
            <a:extLst>
              <a:ext uri="{FF2B5EF4-FFF2-40B4-BE49-F238E27FC236}">
                <a16:creationId xmlns:a16="http://schemas.microsoft.com/office/drawing/2014/main" id="{319C95F3-CDB6-4212-8FA3-77DA7BB9AB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ECFB2F-F114-43B1-A84F-0FEF0E0F4C3D}"/>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120627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6014-8CEA-4940-ADE4-34768A2BB9E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7F64B5B-8A00-4725-8713-97D17AF145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AD41A89-AC73-4866-B351-1BB5C54779A6}"/>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5" name="Footer Placeholder 4">
            <a:extLst>
              <a:ext uri="{FF2B5EF4-FFF2-40B4-BE49-F238E27FC236}">
                <a16:creationId xmlns:a16="http://schemas.microsoft.com/office/drawing/2014/main" id="{D3F28496-69C7-4034-8C09-9F648F88D7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2D932B-5BEF-4040-B9F1-5A6CD8BE7CAB}"/>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407615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86CD71-DE41-4D4A-B693-2D898EBE2C25}"/>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86B73CE-07E7-461B-AB36-7E3C6E4DEA65}"/>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414749F-6979-4799-8BFE-3A25BB83F232}"/>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5" name="Footer Placeholder 4">
            <a:extLst>
              <a:ext uri="{FF2B5EF4-FFF2-40B4-BE49-F238E27FC236}">
                <a16:creationId xmlns:a16="http://schemas.microsoft.com/office/drawing/2014/main" id="{EFB458B2-2CFB-4967-AF10-37975CCDD6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5F212B-9CCC-41EC-83DD-779C3A4C1CBC}"/>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8453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E233-08CA-42F3-AA0A-50B64AC4A5F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23DEA33-AD08-49D5-AAFB-CFC8F053D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860094F-BC30-4883-9188-EA54EA139C07}"/>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5" name="Footer Placeholder 4">
            <a:extLst>
              <a:ext uri="{FF2B5EF4-FFF2-40B4-BE49-F238E27FC236}">
                <a16:creationId xmlns:a16="http://schemas.microsoft.com/office/drawing/2014/main" id="{2AA01559-63A4-49D8-A0D1-FF77B30D45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A8C928-0223-430D-8555-256D85151086}"/>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57191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CC30-436F-4F3B-8A1C-4F8D5945DD7A}"/>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CBE5DAB-93E3-4DF8-9B08-F69FC5F06BFE}"/>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1B922-7DA9-4612-B0A9-C91B8967DC6A}"/>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5" name="Footer Placeholder 4">
            <a:extLst>
              <a:ext uri="{FF2B5EF4-FFF2-40B4-BE49-F238E27FC236}">
                <a16:creationId xmlns:a16="http://schemas.microsoft.com/office/drawing/2014/main" id="{C9131F08-9761-4DC2-83B9-1DC0B08384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CCBF20-2E15-49A0-B145-02E927337036}"/>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179881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4658-6ABE-4D93-8902-46E2EBF306C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FA9FDE5-22AD-4EDD-9714-A93958BECFBA}"/>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525D629-0B4A-4359-9A2F-B77F6C36256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D005E454-D747-4DF4-B0D0-9B2DEA128D59}"/>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6" name="Footer Placeholder 5">
            <a:extLst>
              <a:ext uri="{FF2B5EF4-FFF2-40B4-BE49-F238E27FC236}">
                <a16:creationId xmlns:a16="http://schemas.microsoft.com/office/drawing/2014/main" id="{72D25C8D-A4F6-43D8-B8B1-906D8417CA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085AACF-41DE-46CC-8D1F-F275B49B4B65}"/>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45207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A57A-B641-4D56-9C6A-244523981A5C}"/>
              </a:ext>
            </a:extLst>
          </p:cNvPr>
          <p:cNvSpPr>
            <a:spLocks noGrp="1"/>
          </p:cNvSpPr>
          <p:nvPr>
            <p:ph type="title"/>
          </p:nvPr>
        </p:nvSpPr>
        <p:spPr>
          <a:xfrm>
            <a:off x="1259682" y="547688"/>
            <a:ext cx="15773400" cy="1988345"/>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3FC6E80-4525-43E8-80B7-667B0557D9F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775B004C-243F-4487-B839-AB70B835A34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30B6079-C472-41EA-972F-960ADE474F3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50716FB-33CB-49FE-AA95-54538540FADE}"/>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C4E1075-EC6A-4A6F-B55F-CE011F22EF02}"/>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8" name="Footer Placeholder 7">
            <a:extLst>
              <a:ext uri="{FF2B5EF4-FFF2-40B4-BE49-F238E27FC236}">
                <a16:creationId xmlns:a16="http://schemas.microsoft.com/office/drawing/2014/main" id="{EA941E65-5318-4089-9EB0-3E352E66ACD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2F72DF9-8D13-435C-AE8D-2B46ACCFAED9}"/>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09963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834F-128C-4E82-8758-2E11DF1B872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8C4860F-C1B3-41DE-B1CC-EE5FF82FD0AB}"/>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4" name="Footer Placeholder 3">
            <a:extLst>
              <a:ext uri="{FF2B5EF4-FFF2-40B4-BE49-F238E27FC236}">
                <a16:creationId xmlns:a16="http://schemas.microsoft.com/office/drawing/2014/main" id="{0D232373-599F-4EC0-B498-130CBAFCB89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BCBEA86-C2AC-4CC6-8F87-763B8FAE29DF}"/>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92582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F7075-D944-4580-8CAC-FB727BBA3824}"/>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3" name="Footer Placeholder 2">
            <a:extLst>
              <a:ext uri="{FF2B5EF4-FFF2-40B4-BE49-F238E27FC236}">
                <a16:creationId xmlns:a16="http://schemas.microsoft.com/office/drawing/2014/main" id="{40F2C069-B546-4095-840E-484249BB3D3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119028C-9471-44BE-B1FB-CD3B42FF5086}"/>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24724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0D15-AEDA-41EC-AF38-FAFDECDBB78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D563364-2FAD-4BE0-98D7-8AD09E6EA31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8A31436-BD57-4930-9C5C-C3A15883102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7DDE9F8-C76A-47B1-A2F4-F9409419AAA5}"/>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6" name="Footer Placeholder 5">
            <a:extLst>
              <a:ext uri="{FF2B5EF4-FFF2-40B4-BE49-F238E27FC236}">
                <a16:creationId xmlns:a16="http://schemas.microsoft.com/office/drawing/2014/main" id="{50986873-D851-4759-9DE1-70D10B76A5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0EC7580-7181-41D0-B9D4-A69F493D522C}"/>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82479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9163-2B6C-4156-A37C-8F5F51B474C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D028D13-6E5D-4BEF-AF2F-A7073885C1C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IE"/>
          </a:p>
        </p:txBody>
      </p:sp>
      <p:sp>
        <p:nvSpPr>
          <p:cNvPr id="4" name="Text Placeholder 3">
            <a:extLst>
              <a:ext uri="{FF2B5EF4-FFF2-40B4-BE49-F238E27FC236}">
                <a16:creationId xmlns:a16="http://schemas.microsoft.com/office/drawing/2014/main" id="{D859B38E-5995-439F-99E7-5972992A66B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18D315A-19AD-4AF8-A3EE-4917F88688E5}"/>
              </a:ext>
            </a:extLst>
          </p:cNvPr>
          <p:cNvSpPr>
            <a:spLocks noGrp="1"/>
          </p:cNvSpPr>
          <p:nvPr>
            <p:ph type="dt" sz="half" idx="10"/>
          </p:nvPr>
        </p:nvSpPr>
        <p:spPr/>
        <p:txBody>
          <a:bodyPr/>
          <a:lstStyle/>
          <a:p>
            <a:fld id="{6EB8CEAE-9ACF-4870-96B2-2FDD755B4008}" type="datetimeFigureOut">
              <a:rPr lang="en-IN" smtClean="0"/>
              <a:t>04-03-2026</a:t>
            </a:fld>
            <a:endParaRPr lang="en-IN"/>
          </a:p>
        </p:txBody>
      </p:sp>
      <p:sp>
        <p:nvSpPr>
          <p:cNvPr id="6" name="Footer Placeholder 5">
            <a:extLst>
              <a:ext uri="{FF2B5EF4-FFF2-40B4-BE49-F238E27FC236}">
                <a16:creationId xmlns:a16="http://schemas.microsoft.com/office/drawing/2014/main" id="{C6A62A48-EB4D-49A9-B497-A18EDE9C6C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714E5AA-8357-492C-9743-159AA1A181E7}"/>
              </a:ext>
            </a:extLst>
          </p:cNvPr>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49626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086B1-A493-46AF-A49F-F587CBA3F23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9B29392-7168-43F3-A24F-4851B6BC3DB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06DA1CA-2074-4C18-8392-8A1849CF0BD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EB8CEAE-9ACF-4870-96B2-2FDD755B4008}" type="datetimeFigureOut">
              <a:rPr lang="en-IN" smtClean="0"/>
              <a:t>04-03-2026</a:t>
            </a:fld>
            <a:endParaRPr lang="en-IN"/>
          </a:p>
        </p:txBody>
      </p:sp>
      <p:sp>
        <p:nvSpPr>
          <p:cNvPr id="5" name="Footer Placeholder 4">
            <a:extLst>
              <a:ext uri="{FF2B5EF4-FFF2-40B4-BE49-F238E27FC236}">
                <a16:creationId xmlns:a16="http://schemas.microsoft.com/office/drawing/2014/main" id="{D7C9864E-0F41-4A7F-8FF5-59BA42C0967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E0316A8-681B-4945-9737-338F1558824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3414AC96-115D-4CF4-9B0B-0F2A89887B52}" type="slidenum">
              <a:rPr lang="en-IN" smtClean="0"/>
              <a:t>‹#›</a:t>
            </a:fld>
            <a:endParaRPr lang="en-IN"/>
          </a:p>
        </p:txBody>
      </p:sp>
    </p:spTree>
    <p:extLst>
      <p:ext uri="{BB962C8B-B14F-4D97-AF65-F5344CB8AC3E}">
        <p14:creationId xmlns:p14="http://schemas.microsoft.com/office/powerpoint/2010/main" val="39673037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7.xml"/><Relationship Id="rId15" Type="http://schemas.openxmlformats.org/officeDocument/2006/relationships/image" Target="../media/image210.bin"/><Relationship Id="rId4" Type="http://schemas.openxmlformats.org/officeDocument/2006/relationships/image" Target="../media/image2.bin"/></Relationships>
</file>

<file path=ppt/slides/_rels/slide10.xml.rels><?xml version="1.0" encoding="UTF-8" standalone="yes"?>
<Relationships xmlns="http://schemas.openxmlformats.org/package/2006/relationships"><Relationship Id="rId80" Type="http://schemas.openxmlformats.org/officeDocument/2006/relationships/image" Target="../media/image32.bin"/><Relationship Id="rId3" Type="http://schemas.openxmlformats.org/officeDocument/2006/relationships/image" Target="../media/image1.bin"/><Relationship Id="rId7" Type="http://schemas.openxmlformats.org/officeDocument/2006/relationships/image" Target="../media/image29.bin"/><Relationship Id="rId2" Type="http://schemas.openxmlformats.org/officeDocument/2006/relationships/notesSlide" Target="../notesSlides/notesSlide8.xml"/><Relationship Id="rId83" Type="http://schemas.openxmlformats.org/officeDocument/2006/relationships/image" Target="../media/image34.bin"/><Relationship Id="rId1" Type="http://schemas.openxmlformats.org/officeDocument/2006/relationships/slideLayout" Target="../slideLayouts/slideLayout7.xml"/><Relationship Id="rId6" Type="http://schemas.openxmlformats.org/officeDocument/2006/relationships/image" Target="../media/image28.bin"/><Relationship Id="rId5" Type="http://schemas.openxmlformats.org/officeDocument/2006/relationships/image" Target="../media/image27.bin"/><Relationship Id="rId81" Type="http://schemas.openxmlformats.org/officeDocument/2006/relationships/image" Target="../media/image30.bin"/><Relationship Id="rId4" Type="http://schemas.openxmlformats.org/officeDocument/2006/relationships/image" Target="../media/image25.bin"/></Relationships>
</file>

<file path=ppt/slides/_rels/slide11.xml.rels><?xml version="1.0" encoding="UTF-8" standalone="yes"?>
<Relationships xmlns="http://schemas.openxmlformats.org/package/2006/relationships"><Relationship Id="rId8" Type="http://schemas.openxmlformats.org/officeDocument/2006/relationships/image" Target="../media/image37.bin"/><Relationship Id="rId109" Type="http://schemas.openxmlformats.org/officeDocument/2006/relationships/image" Target="../media/image41.png"/><Relationship Id="rId3" Type="http://schemas.openxmlformats.org/officeDocument/2006/relationships/image" Target="../media/image1.bin"/><Relationship Id="rId7" Type="http://schemas.openxmlformats.org/officeDocument/2006/relationships/image" Target="../media/image36.bin"/><Relationship Id="rId108" Type="http://schemas.openxmlformats.org/officeDocument/2006/relationships/hyperlink" Target="https://eprints.dkit.ie/id/eprint/892/" TargetMode="External"/><Relationship Id="rId2" Type="http://schemas.openxmlformats.org/officeDocument/2006/relationships/notesSlide" Target="../notesSlides/notesSlide9.xml"/><Relationship Id="rId107" Type="http://schemas.openxmlformats.org/officeDocument/2006/relationships/hyperlink" Target="https://eprints.dkit.ie/id/eprint/935/" TargetMode="External"/><Relationship Id="rId1" Type="http://schemas.openxmlformats.org/officeDocument/2006/relationships/slideLayout" Target="../slideLayouts/slideLayout7.xml"/><Relationship Id="rId6" Type="http://schemas.openxmlformats.org/officeDocument/2006/relationships/image" Target="../media/image35.bin"/><Relationship Id="rId102" Type="http://schemas.openxmlformats.org/officeDocument/2006/relationships/image" Target="../media/image40.bin"/><Relationship Id="rId5" Type="http://schemas.openxmlformats.org/officeDocument/2006/relationships/image" Target="../media/image33.bin"/><Relationship Id="rId106" Type="http://schemas.openxmlformats.org/officeDocument/2006/relationships/hyperlink" Target="https://eprints.dkit.ie/id/eprint/975/" TargetMode="External"/><Relationship Id="rId101" Type="http://schemas.openxmlformats.org/officeDocument/2006/relationships/image" Target="../media/image39.bin"/><Relationship Id="rId4" Type="http://schemas.openxmlformats.org/officeDocument/2006/relationships/image" Target="../media/image31.bin"/><Relationship Id="rId9" Type="http://schemas.openxmlformats.org/officeDocument/2006/relationships/image" Target="../media/image38.bin"/><Relationship Id="rId100" Type="http://schemas.openxmlformats.org/officeDocument/2006/relationships/image" Target="../media/image42.bin"/><Relationship Id="rId105" Type="http://schemas.openxmlformats.org/officeDocument/2006/relationships/image" Target="../media/image45.bin"/></Relationships>
</file>

<file path=ppt/slides/_rels/slide12.xml.rels><?xml version="1.0" encoding="UTF-8" standalone="yes"?>
<Relationships xmlns="http://schemas.openxmlformats.org/package/2006/relationships"><Relationship Id="rId117" Type="http://schemas.openxmlformats.org/officeDocument/2006/relationships/image" Target="../media/image51.bin"/><Relationship Id="rId3" Type="http://schemas.openxmlformats.org/officeDocument/2006/relationships/image" Target="../media/image1.bin"/><Relationship Id="rId2" Type="http://schemas.openxmlformats.org/officeDocument/2006/relationships/notesSlide" Target="../notesSlides/notesSlide10.xml"/><Relationship Id="rId1" Type="http://schemas.openxmlformats.org/officeDocument/2006/relationships/slideLayout" Target="../slideLayouts/slideLayout7.xml"/><Relationship Id="rId123" Type="http://schemas.openxmlformats.org/officeDocument/2006/relationships/image" Target="../media/image48.png"/><Relationship Id="rId5" Type="http://schemas.openxmlformats.org/officeDocument/2006/relationships/image" Target="../media/image44.bin"/><Relationship Id="rId119" Type="http://schemas.openxmlformats.org/officeDocument/2006/relationships/image" Target="../media/image47.bin"/><Relationship Id="rId122" Type="http://schemas.openxmlformats.org/officeDocument/2006/relationships/image" Target="../media/image54.bin"/><Relationship Id="rId4" Type="http://schemas.openxmlformats.org/officeDocument/2006/relationships/image" Target="../media/image43.bin"/><Relationship Id="rId118" Type="http://schemas.openxmlformats.org/officeDocument/2006/relationships/image" Target="../media/image46.bin"/></Relationships>
</file>

<file path=ppt/slides/_rels/slide13.xml.rels><?xml version="1.0" encoding="UTF-8" standalone="yes"?>
<Relationships xmlns="http://schemas.openxmlformats.org/package/2006/relationships"><Relationship Id="rId142" Type="http://schemas.openxmlformats.org/officeDocument/2006/relationships/image" Target="../media/image58.svg"/><Relationship Id="rId3" Type="http://schemas.openxmlformats.org/officeDocument/2006/relationships/image" Target="../media/image1.bin"/><Relationship Id="rId133" Type="http://schemas.openxmlformats.org/officeDocument/2006/relationships/image" Target="../media/image53.bin"/><Relationship Id="rId141" Type="http://schemas.openxmlformats.org/officeDocument/2006/relationships/image" Target="../media/image57.png"/><Relationship Id="rId2" Type="http://schemas.openxmlformats.org/officeDocument/2006/relationships/notesSlide" Target="../notesSlides/notesSlide11.xml"/><Relationship Id="rId132" Type="http://schemas.openxmlformats.org/officeDocument/2006/relationships/image" Target="../media/image52.bin"/><Relationship Id="rId140" Type="http://schemas.openxmlformats.org/officeDocument/2006/relationships/image" Target="../media/image63.bin"/><Relationship Id="rId1" Type="http://schemas.openxmlformats.org/officeDocument/2006/relationships/slideLayout" Target="../slideLayouts/slideLayout7.xml"/><Relationship Id="rId131" Type="http://schemas.openxmlformats.org/officeDocument/2006/relationships/image" Target="../media/image58.bin"/><Relationship Id="rId5" Type="http://schemas.openxmlformats.org/officeDocument/2006/relationships/image" Target="../media/image50.bin"/><Relationship Id="rId135" Type="http://schemas.openxmlformats.org/officeDocument/2006/relationships/image" Target="../media/image56.bin"/><Relationship Id="rId4" Type="http://schemas.openxmlformats.org/officeDocument/2006/relationships/image" Target="../media/image49.bin"/><Relationship Id="rId134" Type="http://schemas.openxmlformats.org/officeDocument/2006/relationships/image" Target="../media/image55.bin"/></Relationships>
</file>

<file path=ppt/slides/_rels/slide14.xml.rels><?xml version="1.0" encoding="UTF-8" standalone="yes"?>
<Relationships xmlns="http://schemas.openxmlformats.org/package/2006/relationships"><Relationship Id="rId150" Type="http://schemas.openxmlformats.org/officeDocument/2006/relationships/image" Target="../media/image68.bin"/><Relationship Id="rId3" Type="http://schemas.openxmlformats.org/officeDocument/2006/relationships/image" Target="../media/image1.bin"/><Relationship Id="rId2" Type="http://schemas.openxmlformats.org/officeDocument/2006/relationships/notesSlide" Target="../notesSlides/notesSlide12.xml"/><Relationship Id="rId1" Type="http://schemas.openxmlformats.org/officeDocument/2006/relationships/slideLayout" Target="../slideLayouts/slideLayout7.xml"/><Relationship Id="rId152" Type="http://schemas.openxmlformats.org/officeDocument/2006/relationships/image" Target="../media/image62.bin"/><Relationship Id="rId148" Type="http://schemas.openxmlformats.org/officeDocument/2006/relationships/image" Target="../media/image60.bin"/><Relationship Id="rId151" Type="http://schemas.openxmlformats.org/officeDocument/2006/relationships/image" Target="../media/image61.bin"/><Relationship Id="rId4" Type="http://schemas.openxmlformats.org/officeDocument/2006/relationships/image" Target="../media/image59.bin"/><Relationship Id="rId147" Type="http://schemas.openxmlformats.org/officeDocument/2006/relationships/image" Target="../media/image66.bin"/></Relationships>
</file>

<file path=ppt/slides/_rels/slide15.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4.bin"/></Relationships>
</file>

<file path=ppt/slides/_rels/slide16.xml.rels><?xml version="1.0" encoding="UTF-8" standalone="yes"?>
<Relationships xmlns="http://schemas.openxmlformats.org/package/2006/relationships"><Relationship Id="rId3" Type="http://schemas.openxmlformats.org/officeDocument/2006/relationships/image" Target="../media/image65.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2.bin"/><Relationship Id="rId3" Type="http://schemas.openxmlformats.org/officeDocument/2006/relationships/image" Target="../media/image1.bin"/><Relationship Id="rId7" Type="http://schemas.openxmlformats.org/officeDocument/2006/relationships/image" Target="../media/image71.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0.bin"/><Relationship Id="rId5" Type="http://schemas.openxmlformats.org/officeDocument/2006/relationships/image" Target="../media/image69.bin"/><Relationship Id="rId4" Type="http://schemas.openxmlformats.org/officeDocument/2006/relationships/image" Target="../media/image67.bin"/><Relationship Id="rId9" Type="http://schemas.openxmlformats.org/officeDocument/2006/relationships/image" Target="../media/image73.bin"/></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bin"/><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bin"/><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bin"/></Relationships>
</file>

<file path=ppt/slides/_rels/slide5.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bin"/><Relationship Id="rId4" Type="http://schemas.openxmlformats.org/officeDocument/2006/relationships/image" Target="../media/image5.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bin"/><Relationship Id="rId3" Type="http://schemas.openxmlformats.org/officeDocument/2006/relationships/image" Target="../media/image1.bin"/><Relationship Id="rId7" Type="http://schemas.openxmlformats.org/officeDocument/2006/relationships/image" Target="../media/image11.bin"/><Relationship Id="rId12" Type="http://schemas.openxmlformats.org/officeDocument/2006/relationships/image" Target="../media/image16.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bin"/><Relationship Id="rId11" Type="http://schemas.openxmlformats.org/officeDocument/2006/relationships/image" Target="../media/image15.bin"/><Relationship Id="rId5" Type="http://schemas.openxmlformats.org/officeDocument/2006/relationships/image" Target="../media/image9.bin"/><Relationship Id="rId10" Type="http://schemas.openxmlformats.org/officeDocument/2006/relationships/image" Target="../media/image14.bin"/><Relationship Id="rId4" Type="http://schemas.openxmlformats.org/officeDocument/2006/relationships/image" Target="../media/image8.bin"/><Relationship Id="rId9" Type="http://schemas.openxmlformats.org/officeDocument/2006/relationships/image" Target="../media/image13.bin"/></Relationships>
</file>

<file path=ppt/slides/_rels/slide8.xml.rels><?xml version="1.0" encoding="UTF-8" standalone="yes"?>
<Relationships xmlns="http://schemas.openxmlformats.org/package/2006/relationships"><Relationship Id="rId51" Type="http://schemas.openxmlformats.org/officeDocument/2006/relationships/image" Target="../media/image19.bin"/><Relationship Id="rId3" Type="http://schemas.openxmlformats.org/officeDocument/2006/relationships/image" Target="../media/image17.bin"/><Relationship Id="rId50" Type="http://schemas.openxmlformats.org/officeDocument/2006/relationships/image" Target="../media/image170.bin"/><Relationship Id="rId55" Type="http://schemas.openxmlformats.org/officeDocument/2006/relationships/image" Target="../media/image200.bin"/><Relationship Id="rId2" Type="http://schemas.openxmlformats.org/officeDocument/2006/relationships/image" Target="../media/image1.bin"/><Relationship Id="rId1" Type="http://schemas.openxmlformats.org/officeDocument/2006/relationships/slideLayout" Target="../slideLayouts/slideLayout7.xml"/><Relationship Id="rId57" Type="http://schemas.openxmlformats.org/officeDocument/2006/relationships/image" Target="../media/image22.bin"/><Relationship Id="rId52" Type="http://schemas.openxmlformats.org/officeDocument/2006/relationships/image" Target="../media/image20.bin"/><Relationship Id="rId60" Type="http://schemas.openxmlformats.org/officeDocument/2006/relationships/image" Target="../media/image23.bin"/><Relationship Id="rId4" Type="http://schemas.openxmlformats.org/officeDocument/2006/relationships/image" Target="../media/image18.bin"/><Relationship Id="rId56" Type="http://schemas.openxmlformats.org/officeDocument/2006/relationships/image" Target="../media/image21.bin"/></Relationships>
</file>

<file path=ppt/slides/_rels/slide9.xml.rels><?xml version="1.0" encoding="UTF-8" standalone="yes"?>
<Relationships xmlns="http://schemas.openxmlformats.org/package/2006/relationships"><Relationship Id="rId3" Type="http://schemas.openxmlformats.org/officeDocument/2006/relationships/image" Target="../media/image1.bin"/><Relationship Id="rId67" Type="http://schemas.openxmlformats.org/officeDocument/2006/relationships/image" Target="../media/image26.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sp>
        <p:nvSpPr>
          <p:cNvPr id="303" name="Title text-483">
            <a:extLst>
              <a:ext uri="{FF2B5EF4-FFF2-40B4-BE49-F238E27FC236}">
                <a16:creationId xmlns:a16="http://schemas.microsoft.com/office/drawing/2014/main" id="{111B4A49-B930-4A89-A1CD-6CA2B3D95AED}"/>
              </a:ext>
            </a:extLst>
          </p:cNvPr>
          <p:cNvSpPr txBox="1"/>
          <p:nvPr/>
        </p:nvSpPr>
        <p:spPr>
          <a:xfrm>
            <a:off x="762000" y="914400"/>
            <a:ext cx="7681912" cy="3409950"/>
          </a:xfrm>
          <a:prstGeom prst="rect">
            <a:avLst/>
          </a:prstGeom>
          <a:noFill/>
        </p:spPr>
        <p:txBody>
          <a:bodyPr vertOverflow="clip" horzOverflow="clip" wrap="square" lIns="0" tIns="0" rIns="0" bIns="0" rtlCol="0" anchor="t">
            <a:spAutoFit/>
          </a:bodyPr>
          <a:lstStyle/>
          <a:p>
            <a:pPr algn="l">
              <a:lnSpc>
                <a:spcPts val="8928"/>
              </a:lnSpc>
            </a:pPr>
            <a:r>
              <a:rPr lang="en-US" sz="7200" spc="-245" dirty="0">
                <a:solidFill>
                  <a:srgbClr val="0D131D">
                    <a:alpha val="100000"/>
                  </a:srgbClr>
                </a:solidFill>
                <a:latin typeface="Plus Jakarta Sans SemiBold" panose="00000700000000000000" pitchFamily="2" charset="0"/>
              </a:rPr>
              <a:t>EU AI Act 2024/1689  </a:t>
            </a:r>
          </a:p>
          <a:p>
            <a:pPr algn="l">
              <a:lnSpc>
                <a:spcPts val="8928"/>
              </a:lnSpc>
            </a:pPr>
            <a:r>
              <a:rPr lang="en-US" sz="7200" spc="-245" dirty="0">
                <a:solidFill>
                  <a:srgbClr val="0D131D">
                    <a:alpha val="100000"/>
                  </a:srgbClr>
                </a:solidFill>
                <a:latin typeface="Plus Jakarta Sans SemiBold" panose="00000700000000000000" pitchFamily="2" charset="0"/>
              </a:rPr>
              <a:t>Compliance </a:t>
            </a:r>
          </a:p>
        </p:txBody>
      </p:sp>
      <p:sp>
        <p:nvSpPr>
          <p:cNvPr id="304" name="Subtitle text-500">
            <a:extLst>
              <a:ext uri="{FF2B5EF4-FFF2-40B4-BE49-F238E27FC236}">
                <a16:creationId xmlns:a16="http://schemas.microsoft.com/office/drawing/2014/main" id="{111B4A49-B930-4A89-A1CD-6CA2B3D95AED}"/>
              </a:ext>
            </a:extLst>
          </p:cNvPr>
          <p:cNvSpPr txBox="1"/>
          <p:nvPr/>
        </p:nvSpPr>
        <p:spPr>
          <a:xfrm>
            <a:off x="762000" y="4639532"/>
            <a:ext cx="7681912" cy="2499659"/>
          </a:xfrm>
          <a:prstGeom prst="rect">
            <a:avLst/>
          </a:prstGeom>
          <a:noFill/>
        </p:spPr>
        <p:txBody>
          <a:bodyPr vertOverflow="clip" horzOverflow="clip" wrap="square" lIns="0" tIns="0" rIns="0" bIns="0" rtlCol="0" anchor="t">
            <a:spAutoFit/>
          </a:bodyPr>
          <a:lstStyle/>
          <a:p>
            <a:pPr algn="l">
              <a:lnSpc>
                <a:spcPct val="150000"/>
              </a:lnSpc>
            </a:pPr>
            <a:r>
              <a:rPr lang="en-US" sz="2800" spc="-22" dirty="0">
                <a:solidFill>
                  <a:srgbClr val="555B66">
                    <a:alpha val="100000"/>
                  </a:srgbClr>
                </a:solidFill>
                <a:latin typeface="Plus Jakarta Sans Medium" panose="00000700000000000000" pitchFamily="2" charset="0"/>
              </a:rPr>
              <a:t>Guidance  on high-risk requirements of the EU AI Act 2024/1689 in light of </a:t>
            </a:r>
            <a:r>
              <a:rPr lang="en-US" sz="2800" i="1" spc="-22" dirty="0">
                <a:solidFill>
                  <a:srgbClr val="555B66">
                    <a:alpha val="100000"/>
                  </a:srgbClr>
                </a:solidFill>
                <a:latin typeface="Plus Jakarta Sans Medium" panose="00000700000000000000" pitchFamily="2" charset="0"/>
              </a:rPr>
              <a:t>proposed</a:t>
            </a:r>
            <a:r>
              <a:rPr lang="en-US" sz="2800" spc="-22" dirty="0">
                <a:solidFill>
                  <a:srgbClr val="555B66">
                    <a:alpha val="100000"/>
                  </a:srgbClr>
                </a:solidFill>
                <a:latin typeface="Plus Jakarta Sans Medium" panose="00000700000000000000" pitchFamily="2" charset="0"/>
              </a:rPr>
              <a:t> provisions for forthcoming change </a:t>
            </a:r>
          </a:p>
          <a:p>
            <a:pPr algn="l">
              <a:lnSpc>
                <a:spcPct val="150000"/>
              </a:lnSpc>
            </a:pPr>
            <a:r>
              <a:rPr lang="en-US" sz="2800" spc="-22" dirty="0">
                <a:solidFill>
                  <a:srgbClr val="555B66">
                    <a:alpha val="100000"/>
                  </a:srgbClr>
                </a:solidFill>
                <a:latin typeface="Plus Jakarta Sans Medium" panose="00000700000000000000" pitchFamily="2" charset="0"/>
              </a:rPr>
              <a:t>Changes Pending Approval</a:t>
            </a:r>
          </a:p>
        </p:txBody>
      </p:sp>
      <p:sp>
        <p:nvSpPr>
          <p:cNvPr id="305" name="Enter a person's full name.-2">
            <a:extLst>
              <a:ext uri="{FF2B5EF4-FFF2-40B4-BE49-F238E27FC236}">
                <a16:creationId xmlns:a16="http://schemas.microsoft.com/office/drawing/2014/main" id="{111B4A49-B930-4A89-A1CD-6CA2B3D95AED}"/>
              </a:ext>
            </a:extLst>
          </p:cNvPr>
          <p:cNvSpPr txBox="1"/>
          <p:nvPr/>
        </p:nvSpPr>
        <p:spPr>
          <a:xfrm>
            <a:off x="761999" y="8835463"/>
            <a:ext cx="8159932" cy="335861"/>
          </a:xfrm>
          <a:prstGeom prst="rect">
            <a:avLst/>
          </a:prstGeom>
          <a:noFill/>
        </p:spPr>
        <p:txBody>
          <a:bodyPr vertOverflow="clip" horzOverflow="clip" wrap="square" lIns="0" tIns="0" rIns="0" bIns="0" rtlCol="0" anchor="t">
            <a:spAutoFit/>
          </a:bodyPr>
          <a:lstStyle/>
          <a:p>
            <a:pPr algn="l">
              <a:lnSpc>
                <a:spcPts val="2940"/>
              </a:lnSpc>
            </a:pPr>
            <a:r>
              <a:rPr lang="en-US" sz="2100" spc="-71" dirty="0">
                <a:solidFill>
                  <a:srgbClr val="0D131D">
                    <a:alpha val="100000"/>
                  </a:srgbClr>
                </a:solidFill>
                <a:latin typeface="Plus Jakarta Sans SemiBold" panose="00000700000000000000" pitchFamily="2" charset="0"/>
              </a:rPr>
              <a:t>Niamh St John Lynch, Digital Health Task Force Member</a:t>
            </a:r>
          </a:p>
        </p:txBody>
      </p:sp>
      <p:sp>
        <p:nvSpPr>
          <p:cNvPr id="306" name="Enter the person's role or job title.-2">
            <a:extLst>
              <a:ext uri="{FF2B5EF4-FFF2-40B4-BE49-F238E27FC236}">
                <a16:creationId xmlns:a16="http://schemas.microsoft.com/office/drawing/2014/main" id="{111B4A49-B930-4A89-A1CD-6CA2B3D95AED}"/>
              </a:ext>
            </a:extLst>
          </p:cNvPr>
          <p:cNvSpPr txBox="1"/>
          <p:nvPr/>
        </p:nvSpPr>
        <p:spPr>
          <a:xfrm>
            <a:off x="762000" y="9231535"/>
            <a:ext cx="3744686" cy="261867"/>
          </a:xfrm>
          <a:prstGeom prst="rect">
            <a:avLst/>
          </a:prstGeom>
          <a:noFill/>
        </p:spPr>
        <p:txBody>
          <a:bodyPr vertOverflow="clip" horzOverflow="clip" wrap="square" lIns="0" tIns="0" rIns="0" bIns="0" rtlCol="0" anchor="t">
            <a:spAutoFit/>
          </a:bodyPr>
          <a:lstStyle/>
          <a:p>
            <a:pPr algn="l">
              <a:lnSpc>
                <a:spcPts val="2280"/>
              </a:lnSpc>
            </a:pPr>
            <a:r>
              <a:rPr lang="en-US" sz="1500" spc="-18" dirty="0">
                <a:solidFill>
                  <a:srgbClr val="8A8D93">
                    <a:alpha val="100000"/>
                  </a:srgbClr>
                </a:solidFill>
                <a:latin typeface="Plus Jakarta Sans Medium" panose="00000700000000000000" pitchFamily="2" charset="0"/>
              </a:rPr>
              <a:t>Presenter, DkIT PhD Researcher/Lecturer</a:t>
            </a:r>
          </a:p>
        </p:txBody>
      </p:sp>
      <p:pic>
        <p:nvPicPr>
          <p:cNvPr id="307" name="img-image-node-LIHXRC-0">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extLst>
              <a:ext uri="{D0D3954C-6968-49D6-9243-5B31C58D8CC3}">
                <asvg:svgBlip xmlns:asvg="http://schemas.microsoft.com/office/drawing/2016/SVG/main" xmlns:p14="http://schemas.microsoft.com/office/powerpoint/2010/main" xmlns:a14="http://schemas.microsoft.com/office/drawing/2010/main" xmlns:a16="http://schemas.microsoft.com/office/drawing/2014/main" xmlns="" r:embed="rId15"/>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5887771" y="0"/>
            <a:ext cx="12268200" cy="10287000"/>
          </a:xfrm>
          <a:prstGeom prst="rect">
            <a:avLst/>
          </a:prstGeom>
        </p:spPr>
      </p:pic>
      <p:sp>
        <p:nvSpPr>
          <p:cNvPr id="10" name="TextBox 9">
            <a:extLst>
              <a:ext uri="{FF2B5EF4-FFF2-40B4-BE49-F238E27FC236}">
                <a16:creationId xmlns:a16="http://schemas.microsoft.com/office/drawing/2014/main" id="{DADDC080-16B4-4CD5-89EB-2D210AFBBE10}"/>
              </a:ext>
            </a:extLst>
          </p:cNvPr>
          <p:cNvSpPr txBox="1"/>
          <p:nvPr/>
        </p:nvSpPr>
        <p:spPr>
          <a:xfrm>
            <a:off x="627017" y="7422995"/>
            <a:ext cx="9377456" cy="1245213"/>
          </a:xfrm>
          <a:prstGeom prst="rect">
            <a:avLst/>
          </a:prstGeom>
          <a:noFill/>
        </p:spPr>
        <p:txBody>
          <a:bodyPr wrap="square">
            <a:spAutoFit/>
          </a:bodyPr>
          <a:lstStyle/>
          <a:p>
            <a:pPr algn="l">
              <a:lnSpc>
                <a:spcPts val="3108"/>
              </a:lnSpc>
            </a:pPr>
            <a:r>
              <a:rPr lang="en-US" sz="1800" spc="-21" dirty="0">
                <a:solidFill>
                  <a:srgbClr val="6A6A6A">
                    <a:alpha val="100000"/>
                  </a:srgbClr>
                </a:solidFill>
                <a:latin typeface="Open Sans" panose="00000700000000000000" pitchFamily="2" charset="0"/>
              </a:rPr>
              <a:t>Proposal dated 16 December 2025</a:t>
            </a:r>
          </a:p>
          <a:p>
            <a:pPr algn="l">
              <a:lnSpc>
                <a:spcPts val="3108"/>
              </a:lnSpc>
            </a:pPr>
            <a:r>
              <a:rPr lang="en-US" sz="1800" spc="-21" dirty="0">
                <a:solidFill>
                  <a:srgbClr val="6A6A6A"/>
                </a:solidFill>
                <a:latin typeface="Open Sans" panose="00000700000000000000" pitchFamily="2" charset="0"/>
              </a:rPr>
              <a:t>Commission Proposal to amend MD Regulation and Annexes — concise overview of impact related AI Act</a:t>
            </a:r>
          </a:p>
        </p:txBody>
      </p:sp>
    </p:spTree>
    <p:extLst>
      <p:ext uri="{BB962C8B-B14F-4D97-AF65-F5344CB8AC3E}">
        <p14:creationId xmlns:p14="http://schemas.microsoft.com/office/powerpoint/2010/main" val="36480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sp>
        <p:nvSpPr>
          <p:cNvPr id="380" name="Label text-435">
            <a:extLst>
              <a:ext uri="{FF2B5EF4-FFF2-40B4-BE49-F238E27FC236}">
                <a16:creationId xmlns:a16="http://schemas.microsoft.com/office/drawing/2014/main" id="{111B4A49-B930-4A89-A1CD-6CA2B3D95AED}"/>
              </a:ext>
            </a:extLst>
          </p:cNvPr>
          <p:cNvSpPr txBox="1"/>
          <p:nvPr/>
        </p:nvSpPr>
        <p:spPr>
          <a:xfrm>
            <a:off x="381000" y="1886833"/>
            <a:ext cx="2492829" cy="294696"/>
          </a:xfrm>
          <a:prstGeom prst="rect">
            <a:avLst/>
          </a:prstGeom>
          <a:noFill/>
        </p:spPr>
        <p:txBody>
          <a:bodyPr vertOverflow="clip" horzOverflow="clip" wrap="square" lIns="0" tIns="0" rIns="0" bIns="0" rtlCol="0" anchor="t">
            <a:spAutoFit/>
          </a:bodyPr>
          <a:lstStyle/>
          <a:p>
            <a:pPr algn="l">
              <a:lnSpc>
                <a:spcPts val="2475"/>
              </a:lnSpc>
            </a:pPr>
            <a:r>
              <a:rPr lang="en-US" sz="2000" b="1" spc="-20" dirty="0">
                <a:solidFill>
                  <a:srgbClr val="BB7FA7">
                    <a:alpha val="100000"/>
                  </a:srgbClr>
                </a:solidFill>
                <a:latin typeface="Plus Jakarta Sans" panose="00000700000000000000" pitchFamily="2" charset="0"/>
              </a:rPr>
              <a:t>Bias Control</a:t>
            </a:r>
          </a:p>
        </p:txBody>
      </p:sp>
      <p:sp>
        <p:nvSpPr>
          <p:cNvPr id="381" name="Title text-407">
            <a:extLst>
              <a:ext uri="{FF2B5EF4-FFF2-40B4-BE49-F238E27FC236}">
                <a16:creationId xmlns:a16="http://schemas.microsoft.com/office/drawing/2014/main" id="{111B4A49-B930-4A89-A1CD-6CA2B3D95AED}"/>
              </a:ext>
            </a:extLst>
          </p:cNvPr>
          <p:cNvSpPr txBox="1"/>
          <p:nvPr/>
        </p:nvSpPr>
        <p:spPr>
          <a:xfrm>
            <a:off x="381000" y="847725"/>
            <a:ext cx="17559338" cy="642868"/>
          </a:xfrm>
          <a:prstGeom prst="rect">
            <a:avLst/>
          </a:prstGeom>
          <a:noFill/>
        </p:spPr>
        <p:txBody>
          <a:bodyPr vertOverflow="clip" horzOverflow="clip" wrap="square" lIns="0" tIns="0" rIns="0" bIns="0" rtlCol="0" anchor="t">
            <a:spAutoFit/>
          </a:bodyPr>
          <a:lstStyle/>
          <a:p>
            <a:pPr algn="l">
              <a:lnSpc>
                <a:spcPts val="5544"/>
              </a:lnSpc>
            </a:pPr>
            <a:r>
              <a:rPr lang="en-US" sz="4200" spc="-143" dirty="0">
                <a:solidFill>
                  <a:srgbClr val="0D131D">
                    <a:alpha val="100000"/>
                  </a:srgbClr>
                </a:solidFill>
                <a:latin typeface="Plus Jakarta Sans SemiBold" panose="00000700000000000000" pitchFamily="2" charset="0"/>
              </a:rPr>
              <a:t>Mitigating AI Discrimination</a:t>
            </a:r>
          </a:p>
        </p:txBody>
      </p:sp>
      <p:pic>
        <p:nvPicPr>
          <p:cNvPr id="38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381000" y="2705100"/>
            <a:ext cx="4133850" cy="7200900"/>
          </a:xfrm>
          <a:prstGeom prst="rect">
            <a:avLst/>
          </a:prstGeom>
        </p:spPr>
      </p:pic>
      <p:pic>
        <p:nvPicPr>
          <p:cNvPr id="384"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62000" y="3086100"/>
            <a:ext cx="381000" cy="381000"/>
          </a:xfrm>
          <a:prstGeom prst="rect">
            <a:avLst/>
          </a:prstGeom>
        </p:spPr>
      </p:pic>
      <p:sp>
        <p:nvSpPr>
          <p:cNvPr id="385"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762000" y="3771900"/>
            <a:ext cx="3405188" cy="381000"/>
          </a:xfrm>
          <a:prstGeom prst="rect">
            <a:avLst/>
          </a:prstGeom>
          <a:noFill/>
        </p:spPr>
        <p:txBody>
          <a:bodyPr vertOverflow="clip" horzOverflow="clip" wrap="square" lIns="0" tIns="0" rIns="0" bIns="0" rtlCol="0" anchor="t">
            <a:spAutoFit/>
          </a:bodyPr>
          <a:lstStyle/>
          <a:p>
            <a:pPr algn="l">
              <a:lnSpc>
                <a:spcPts val="2940"/>
              </a:lnSpc>
            </a:pPr>
            <a:r>
              <a:rPr lang="en-US" sz="2100" spc="-71" dirty="0">
                <a:solidFill>
                  <a:srgbClr val="0D131D">
                    <a:alpha val="100000"/>
                  </a:srgbClr>
                </a:solidFill>
                <a:latin typeface="Plus Jakarta Sans SemiBold" panose="00000700000000000000" pitchFamily="2" charset="0"/>
              </a:rPr>
              <a:t>Special Category Data</a:t>
            </a:r>
          </a:p>
        </p:txBody>
      </p:sp>
      <p:sp>
        <p:nvSpPr>
          <p:cNvPr id="386" name="Provide a descriptive paragraph that explains the concept, data, or key insight.-1">
            <a:extLst>
              <a:ext uri="{FF2B5EF4-FFF2-40B4-BE49-F238E27FC236}">
                <a16:creationId xmlns:a16="http://schemas.microsoft.com/office/drawing/2014/main" id="{111B4A49-B930-4A89-A1CD-6CA2B3D95AED}"/>
              </a:ext>
            </a:extLst>
          </p:cNvPr>
          <p:cNvSpPr txBox="1"/>
          <p:nvPr/>
        </p:nvSpPr>
        <p:spPr>
          <a:xfrm>
            <a:off x="762000" y="4259485"/>
            <a:ext cx="3405188" cy="2529410"/>
          </a:xfrm>
          <a:prstGeom prst="rect">
            <a:avLst/>
          </a:prstGeom>
          <a:noFill/>
        </p:spPr>
        <p:txBody>
          <a:bodyPr vertOverflow="clip" horzOverflow="clip" wrap="square" lIns="0" tIns="0" rIns="0" bIns="0" rtlCol="0" anchor="t">
            <a:spAutoFit/>
          </a:bodyPr>
          <a:lstStyle/>
          <a:p>
            <a:pPr algn="l">
              <a:lnSpc>
                <a:spcPts val="2475"/>
              </a:lnSpc>
            </a:pPr>
            <a:r>
              <a:rPr lang="en-US" spc="-20" dirty="0">
                <a:solidFill>
                  <a:srgbClr val="555B66">
                    <a:alpha val="100000"/>
                  </a:srgbClr>
                </a:solidFill>
                <a:latin typeface="Plus Jakarta Sans Medium" panose="00000700000000000000" pitchFamily="2" charset="0"/>
              </a:rPr>
              <a:t>Exceptionally allowed for bias detection </a:t>
            </a:r>
          </a:p>
          <a:p>
            <a:pPr algn="l">
              <a:lnSpc>
                <a:spcPts val="2475"/>
              </a:lnSpc>
            </a:pPr>
            <a:endParaRPr lang="en-US" spc="-20" dirty="0">
              <a:solidFill>
                <a:srgbClr val="555B66">
                  <a:alpha val="100000"/>
                </a:srgbClr>
              </a:solidFill>
              <a:latin typeface="Plus Jakarta Sans Medium" panose="00000700000000000000" pitchFamily="2" charset="0"/>
            </a:endParaRPr>
          </a:p>
          <a:p>
            <a:pPr algn="l">
              <a:lnSpc>
                <a:spcPts val="2475"/>
              </a:lnSpc>
            </a:pPr>
            <a:r>
              <a:rPr lang="en-US" spc="-20" dirty="0">
                <a:solidFill>
                  <a:srgbClr val="555B66">
                    <a:alpha val="100000"/>
                  </a:srgbClr>
                </a:solidFill>
                <a:latin typeface="Plus Jakarta Sans Medium" panose="00000700000000000000" pitchFamily="2" charset="0"/>
              </a:rPr>
              <a:t>Must implement top-tier security measures </a:t>
            </a:r>
          </a:p>
          <a:p>
            <a:pPr algn="l">
              <a:lnSpc>
                <a:spcPts val="2475"/>
              </a:lnSpc>
            </a:pPr>
            <a:endParaRPr lang="en-US" spc="-20" dirty="0">
              <a:solidFill>
                <a:srgbClr val="555B66">
                  <a:alpha val="100000"/>
                </a:srgbClr>
              </a:solidFill>
              <a:latin typeface="Plus Jakarta Sans Medium" panose="00000700000000000000" pitchFamily="2" charset="0"/>
            </a:endParaRPr>
          </a:p>
          <a:p>
            <a:pPr algn="l">
              <a:lnSpc>
                <a:spcPts val="2475"/>
              </a:lnSpc>
            </a:pPr>
            <a:r>
              <a:rPr lang="en-US" spc="-20" dirty="0">
                <a:solidFill>
                  <a:srgbClr val="555B66">
                    <a:alpha val="100000"/>
                  </a:srgbClr>
                </a:solidFill>
                <a:latin typeface="Plus Jakarta Sans Medium" panose="00000700000000000000" pitchFamily="2" charset="0"/>
              </a:rPr>
              <a:t>Delete data once the bias is corrected</a:t>
            </a:r>
          </a:p>
        </p:txBody>
      </p:sp>
      <p:pic>
        <p:nvPicPr>
          <p:cNvPr id="38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4705350" y="2705100"/>
            <a:ext cx="4133850" cy="7200900"/>
          </a:xfrm>
          <a:prstGeom prst="rect">
            <a:avLst/>
          </a:prstGeom>
        </p:spPr>
      </p:pic>
      <p:pic>
        <p:nvPicPr>
          <p:cNvPr id="388"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extLst>
              <a:ext uri="{986106F9-B532-4E96-8849-F6F55738F375}">
                <asvg:svgBlip xmlns:asvg="http://schemas.microsoft.com/office/drawing/2016/SVG/main" xmlns:p14="http://schemas.microsoft.com/office/powerpoint/2010/main" xmlns:a14="http://schemas.microsoft.com/office/drawing/2010/main" xmlns:a16="http://schemas.microsoft.com/office/drawing/2014/main" xmlns="" r:embed="rId80"/>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5086350" y="3086100"/>
            <a:ext cx="381000" cy="381000"/>
          </a:xfrm>
          <a:prstGeom prst="rect">
            <a:avLst/>
          </a:prstGeom>
        </p:spPr>
      </p:pic>
      <p:sp>
        <p:nvSpPr>
          <p:cNvPr id="389"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5086350" y="3771900"/>
            <a:ext cx="3405188" cy="381000"/>
          </a:xfrm>
          <a:prstGeom prst="rect">
            <a:avLst/>
          </a:prstGeom>
          <a:noFill/>
        </p:spPr>
        <p:txBody>
          <a:bodyPr vertOverflow="clip" horzOverflow="clip" wrap="square" lIns="0" tIns="0" rIns="0" bIns="0" rtlCol="0" anchor="t">
            <a:spAutoFit/>
          </a:bodyPr>
          <a:lstStyle/>
          <a:p>
            <a:pPr algn="l">
              <a:lnSpc>
                <a:spcPts val="2940"/>
              </a:lnSpc>
            </a:pPr>
            <a:r>
              <a:rPr lang="en-US" sz="2100" spc="-71" dirty="0">
                <a:solidFill>
                  <a:srgbClr val="0D131D">
                    <a:alpha val="100000"/>
                  </a:srgbClr>
                </a:solidFill>
                <a:latin typeface="Plus Jakarta Sans SemiBold" panose="00000700000000000000" pitchFamily="2" charset="0"/>
              </a:rPr>
              <a:t>Bias Mitigation Metrics</a:t>
            </a:r>
          </a:p>
        </p:txBody>
      </p:sp>
      <p:sp>
        <p:nvSpPr>
          <p:cNvPr id="390"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5086350" y="4259485"/>
            <a:ext cx="3405188" cy="2529410"/>
          </a:xfrm>
          <a:prstGeom prst="rect">
            <a:avLst/>
          </a:prstGeom>
          <a:noFill/>
        </p:spPr>
        <p:txBody>
          <a:bodyPr vertOverflow="clip" horzOverflow="clip" wrap="square" lIns="0" tIns="0" rIns="0" bIns="0" rtlCol="0" anchor="t">
            <a:spAutoFit/>
          </a:bodyPr>
          <a:lstStyle/>
          <a:p>
            <a:pPr algn="l">
              <a:lnSpc>
                <a:spcPts val="2475"/>
              </a:lnSpc>
            </a:pPr>
            <a:r>
              <a:rPr lang="en-US" spc="-20" dirty="0">
                <a:solidFill>
                  <a:srgbClr val="555B66">
                    <a:alpha val="100000"/>
                  </a:srgbClr>
                </a:solidFill>
                <a:latin typeface="Plus Jakarta Sans Medium" panose="00000700000000000000" pitchFamily="2" charset="0"/>
              </a:rPr>
              <a:t>Examine impacts on protected groups </a:t>
            </a:r>
          </a:p>
          <a:p>
            <a:pPr algn="l">
              <a:lnSpc>
                <a:spcPts val="2475"/>
              </a:lnSpc>
            </a:pPr>
            <a:endParaRPr lang="en-US" spc="-20" dirty="0">
              <a:solidFill>
                <a:srgbClr val="555B66">
                  <a:alpha val="100000"/>
                </a:srgbClr>
              </a:solidFill>
              <a:latin typeface="Plus Jakarta Sans Medium" panose="00000700000000000000" pitchFamily="2" charset="0"/>
            </a:endParaRPr>
          </a:p>
          <a:p>
            <a:pPr algn="l">
              <a:lnSpc>
                <a:spcPts val="2475"/>
              </a:lnSpc>
            </a:pPr>
            <a:r>
              <a:rPr lang="en-US" spc="-20" dirty="0">
                <a:solidFill>
                  <a:srgbClr val="555B66">
                    <a:alpha val="100000"/>
                  </a:srgbClr>
                </a:solidFill>
                <a:latin typeface="Plus Jakarta Sans Medium" panose="00000700000000000000" pitchFamily="2" charset="0"/>
              </a:rPr>
              <a:t>Identify gaps in geographic representation </a:t>
            </a:r>
          </a:p>
          <a:p>
            <a:pPr algn="l">
              <a:lnSpc>
                <a:spcPts val="2475"/>
              </a:lnSpc>
            </a:pPr>
            <a:endParaRPr lang="en-US" spc="-20" dirty="0">
              <a:solidFill>
                <a:srgbClr val="555B66">
                  <a:alpha val="100000"/>
                </a:srgbClr>
              </a:solidFill>
              <a:latin typeface="Plus Jakarta Sans Medium" panose="00000700000000000000" pitchFamily="2" charset="0"/>
            </a:endParaRPr>
          </a:p>
          <a:p>
            <a:pPr algn="l">
              <a:lnSpc>
                <a:spcPts val="2475"/>
              </a:lnSpc>
            </a:pPr>
            <a:r>
              <a:rPr lang="en-US" spc="-20" dirty="0">
                <a:solidFill>
                  <a:srgbClr val="555B66">
                    <a:alpha val="100000"/>
                  </a:srgbClr>
                </a:solidFill>
                <a:latin typeface="Plus Jakarta Sans Medium" panose="00000700000000000000" pitchFamily="2" charset="0"/>
              </a:rPr>
              <a:t>Mitigate risks to fundamental rights</a:t>
            </a:r>
          </a:p>
        </p:txBody>
      </p:sp>
      <p:pic>
        <p:nvPicPr>
          <p:cNvPr id="391" name="img-image-node-OHybHH-0">
            <a:extLst>
              <a:ext uri="{FF2B5EF4-FFF2-40B4-BE49-F238E27FC236}">
                <a16:creationId xmlns:a16="http://schemas.microsoft.com/office/drawing/2014/main" id="{A8642F66-C0BB-4949-9A9C-024B120A5D52}"/>
              </a:ext>
            </a:extLst>
          </p:cNvPr>
          <p:cNvPicPr>
            <a:picLocks noChangeAspect="1"/>
          </p:cNvPicPr>
          <p:nvPr/>
        </p:nvPicPr>
        <p:blipFill rotWithShape="1">
          <a:blip r:embed="rId81">
            <a:alphaModFix/>
            <a:extLst>
              <a:ext uri="{56D37FA9-AE56-4D73-BD7C-2D72E6D0C8E6}">
                <asvg:svgBlip xmlns:asvg="http://schemas.microsoft.com/office/drawing/2016/SVG/main" xmlns:p14="http://schemas.microsoft.com/office/powerpoint/2010/main" xmlns:a14="http://schemas.microsoft.com/office/drawing/2010/main" xmlns:a16="http://schemas.microsoft.com/office/drawing/2014/main" xmlns="" r:embed="rId83"/>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9296400" y="2705100"/>
            <a:ext cx="8610600" cy="7200900"/>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sp>
        <p:nvSpPr>
          <p:cNvPr id="396" name="Subtitle text-494">
            <a:extLst>
              <a:ext uri="{FF2B5EF4-FFF2-40B4-BE49-F238E27FC236}">
                <a16:creationId xmlns:a16="http://schemas.microsoft.com/office/drawing/2014/main" id="{111B4A49-B930-4A89-A1CD-6CA2B3D95AED}"/>
              </a:ext>
            </a:extLst>
          </p:cNvPr>
          <p:cNvSpPr txBox="1"/>
          <p:nvPr/>
        </p:nvSpPr>
        <p:spPr>
          <a:xfrm>
            <a:off x="381000" y="9567672"/>
            <a:ext cx="8186738" cy="308482"/>
          </a:xfrm>
          <a:prstGeom prst="rect">
            <a:avLst/>
          </a:prstGeom>
          <a:noFill/>
        </p:spPr>
        <p:txBody>
          <a:bodyPr vertOverflow="clip" horzOverflow="clip" wrap="square" lIns="0" tIns="0" rIns="0" bIns="0" rtlCol="0" anchor="t">
            <a:spAutoFit/>
          </a:bodyPr>
          <a:lstStyle/>
          <a:p>
            <a:pPr algn="l">
              <a:lnSpc>
                <a:spcPts val="2664"/>
              </a:lnSpc>
            </a:pPr>
            <a:r>
              <a:rPr lang="en-US" sz="1800" spc="-22" dirty="0">
                <a:solidFill>
                  <a:srgbClr val="555B66">
                    <a:alpha val="100000"/>
                  </a:srgbClr>
                </a:solidFill>
                <a:latin typeface="Plus Jakarta Sans Medium" panose="00000700000000000000" pitchFamily="2" charset="0"/>
              </a:rPr>
              <a:t>Refer to links for more detail (St John Lynch, et al 2024; 2025)</a:t>
            </a:r>
          </a:p>
        </p:txBody>
      </p:sp>
      <p:sp>
        <p:nvSpPr>
          <p:cNvPr id="397" name="Label text-403">
            <a:extLst>
              <a:ext uri="{FF2B5EF4-FFF2-40B4-BE49-F238E27FC236}">
                <a16:creationId xmlns:a16="http://schemas.microsoft.com/office/drawing/2014/main" id="{111B4A49-B930-4A89-A1CD-6CA2B3D95AED}"/>
              </a:ext>
            </a:extLst>
          </p:cNvPr>
          <p:cNvSpPr txBox="1"/>
          <p:nvPr/>
        </p:nvSpPr>
        <p:spPr>
          <a:xfrm>
            <a:off x="381000" y="381000"/>
            <a:ext cx="890588" cy="323850"/>
          </a:xfrm>
          <a:prstGeom prst="rect">
            <a:avLst/>
          </a:prstGeom>
          <a:noFill/>
        </p:spPr>
        <p:txBody>
          <a:bodyPr vertOverflow="clip" horzOverflow="clip" wrap="square" lIns="0" tIns="0" rIns="0" bIns="0" rtlCol="0" anchor="t">
            <a:spAutoFit/>
          </a:bodyPr>
          <a:lstStyle/>
          <a:p>
            <a:pPr algn="l">
              <a:lnSpc>
                <a:spcPts val="2475"/>
              </a:lnSpc>
            </a:pPr>
            <a:r>
              <a:rPr lang="en-US" sz="1650" b="1" spc="-20" dirty="0">
                <a:solidFill>
                  <a:srgbClr val="BB7FA7">
                    <a:alpha val="100000"/>
                  </a:srgbClr>
                </a:solidFill>
                <a:latin typeface="Plus Jakarta Sans" panose="00000700000000000000" pitchFamily="2" charset="0"/>
              </a:rPr>
              <a:t>Article 11</a:t>
            </a:r>
          </a:p>
        </p:txBody>
      </p:sp>
      <p:sp>
        <p:nvSpPr>
          <p:cNvPr id="398" name="Title text-430">
            <a:extLst>
              <a:ext uri="{FF2B5EF4-FFF2-40B4-BE49-F238E27FC236}">
                <a16:creationId xmlns:a16="http://schemas.microsoft.com/office/drawing/2014/main" id="{111B4A49-B930-4A89-A1CD-6CA2B3D95AED}"/>
              </a:ext>
            </a:extLst>
          </p:cNvPr>
          <p:cNvSpPr txBox="1"/>
          <p:nvPr/>
        </p:nvSpPr>
        <p:spPr>
          <a:xfrm>
            <a:off x="381000" y="847725"/>
            <a:ext cx="8186738" cy="642868"/>
          </a:xfrm>
          <a:prstGeom prst="rect">
            <a:avLst/>
          </a:prstGeom>
          <a:noFill/>
        </p:spPr>
        <p:txBody>
          <a:bodyPr vertOverflow="clip" horzOverflow="clip" wrap="square" lIns="0" tIns="0" rIns="0" bIns="0" rtlCol="0" anchor="t">
            <a:spAutoFit/>
          </a:bodyPr>
          <a:lstStyle/>
          <a:p>
            <a:pPr algn="l">
              <a:lnSpc>
                <a:spcPts val="5544"/>
              </a:lnSpc>
            </a:pPr>
            <a:r>
              <a:rPr lang="en-US" sz="4200" spc="-143" dirty="0">
                <a:solidFill>
                  <a:srgbClr val="0D131D">
                    <a:alpha val="100000"/>
                  </a:srgbClr>
                </a:solidFill>
                <a:latin typeface="Plus Jakarta Sans SemiBold" panose="00000700000000000000" pitchFamily="2" charset="0"/>
              </a:rPr>
              <a:t>Technical Documentation</a:t>
            </a:r>
          </a:p>
        </p:txBody>
      </p:sp>
      <p:pic>
        <p:nvPicPr>
          <p:cNvPr id="39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9144000" y="381000"/>
            <a:ext cx="4305300" cy="4686300"/>
          </a:xfrm>
          <a:prstGeom prst="rect">
            <a:avLst/>
          </a:prstGeom>
        </p:spPr>
      </p:pic>
      <p:pic>
        <p:nvPicPr>
          <p:cNvPr id="400"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9525000" y="762000"/>
            <a:ext cx="381000" cy="381000"/>
          </a:xfrm>
          <a:prstGeom prst="rect">
            <a:avLst/>
          </a:prstGeom>
        </p:spPr>
      </p:pic>
      <p:sp>
        <p:nvSpPr>
          <p:cNvPr id="401"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9525000" y="1524000"/>
            <a:ext cx="3576638" cy="1704975"/>
          </a:xfrm>
          <a:prstGeom prst="rect">
            <a:avLst/>
          </a:prstGeom>
          <a:noFill/>
        </p:spPr>
        <p:txBody>
          <a:bodyPr vertOverflow="clip" horzOverflow="clip" wrap="square" lIns="0" tIns="0" rIns="0" bIns="0" rtlCol="0" anchor="t">
            <a:spAutoFit/>
          </a:bodyPr>
          <a:lstStyle/>
          <a:p>
            <a:pPr algn="l">
              <a:lnSpc>
                <a:spcPts val="2664"/>
              </a:lnSpc>
            </a:pPr>
            <a:r>
              <a:rPr lang="en-US" sz="1800" i="1" spc="-22" dirty="0">
                <a:solidFill>
                  <a:srgbClr val="555B66">
                    <a:alpha val="100000"/>
                  </a:srgbClr>
                </a:solidFill>
                <a:latin typeface="Plus Jakarta Sans Medium" panose="00000700000000000000" pitchFamily="2" charset="0"/>
              </a:rPr>
              <a:t>System Description:</a:t>
            </a:r>
            <a:r>
              <a:rPr lang="en-US" sz="1800" spc="-22" dirty="0">
                <a:solidFill>
                  <a:srgbClr val="0D131D"/>
                </a:solidFill>
                <a:latin typeface="Plus Jakarta Sans Medium" panose="00000700000000000000" pitchFamily="2" charset="0"/>
              </a:rPr>
              <a:t> </a:t>
            </a:r>
          </a:p>
          <a:p>
            <a:pPr algn="l">
              <a:lnSpc>
                <a:spcPts val="2664"/>
              </a:lnSpc>
            </a:pPr>
            <a:r>
              <a:rPr lang="en-US" sz="1800" spc="-22" dirty="0">
                <a:solidFill>
                  <a:srgbClr val="0D131D"/>
                </a:solidFill>
                <a:latin typeface="Plus Jakarta Sans Medium" panose="00000700000000000000" pitchFamily="2" charset="0"/>
              </a:rPr>
              <a:t>Version details, </a:t>
            </a:r>
          </a:p>
          <a:p>
            <a:pPr algn="l">
              <a:lnSpc>
                <a:spcPts val="2664"/>
              </a:lnSpc>
            </a:pPr>
            <a:r>
              <a:rPr lang="en-US" sz="1800" spc="-22" dirty="0">
                <a:solidFill>
                  <a:srgbClr val="0D131D"/>
                </a:solidFill>
                <a:latin typeface="Plus Jakarta Sans Medium" panose="00000700000000000000" pitchFamily="2" charset="0"/>
              </a:rPr>
              <a:t>intended purpose, and interaction with other hardware/ software components.</a:t>
            </a:r>
          </a:p>
        </p:txBody>
      </p:sp>
      <p:pic>
        <p:nvPicPr>
          <p:cNvPr id="4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3601700" y="381000"/>
            <a:ext cx="4305300" cy="4686300"/>
          </a:xfrm>
          <a:prstGeom prst="rect">
            <a:avLst/>
          </a:prstGeom>
        </p:spPr>
      </p:pic>
      <p:pic>
        <p:nvPicPr>
          <p:cNvPr id="403"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3982700" y="762000"/>
            <a:ext cx="381000" cy="381000"/>
          </a:xfrm>
          <a:prstGeom prst="rect">
            <a:avLst/>
          </a:prstGeom>
        </p:spPr>
      </p:pic>
      <p:sp>
        <p:nvSpPr>
          <p:cNvPr id="404"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13982700" y="1524000"/>
            <a:ext cx="3576638" cy="1704975"/>
          </a:xfrm>
          <a:prstGeom prst="rect">
            <a:avLst/>
          </a:prstGeom>
          <a:noFill/>
        </p:spPr>
        <p:txBody>
          <a:bodyPr vertOverflow="clip" horzOverflow="clip" wrap="square" lIns="0" tIns="0" rIns="0" bIns="0" rtlCol="0" anchor="t">
            <a:spAutoFit/>
          </a:bodyPr>
          <a:lstStyle/>
          <a:p>
            <a:pPr algn="l">
              <a:lnSpc>
                <a:spcPts val="2664"/>
              </a:lnSpc>
            </a:pPr>
            <a:r>
              <a:rPr lang="en-US" sz="1800" i="1" spc="-22" dirty="0">
                <a:solidFill>
                  <a:srgbClr val="555B66">
                    <a:alpha val="100000"/>
                  </a:srgbClr>
                </a:solidFill>
                <a:latin typeface="Plus Jakarta Sans Medium" panose="00000700000000000000" pitchFamily="2" charset="0"/>
              </a:rPr>
              <a:t>Development Process:</a:t>
            </a:r>
            <a:r>
              <a:rPr lang="en-US" sz="1800" spc="-22" dirty="0">
                <a:solidFill>
                  <a:srgbClr val="0D131D"/>
                </a:solidFill>
                <a:latin typeface="Plus Jakarta Sans Medium" panose="00000700000000000000" pitchFamily="2" charset="0"/>
              </a:rPr>
              <a:t> </a:t>
            </a:r>
          </a:p>
          <a:p>
            <a:pPr algn="l">
              <a:lnSpc>
                <a:spcPts val="2664"/>
              </a:lnSpc>
            </a:pPr>
            <a:r>
              <a:rPr lang="en-US" sz="1800" spc="-22" dirty="0">
                <a:solidFill>
                  <a:srgbClr val="0D131D"/>
                </a:solidFill>
                <a:latin typeface="Plus Jakarta Sans Medium" panose="00000700000000000000" pitchFamily="2" charset="0"/>
              </a:rPr>
              <a:t>Full documentation of methods, steps, and reliance on pre-trained systems or third-party tools.</a:t>
            </a:r>
          </a:p>
        </p:txBody>
      </p:sp>
      <p:pic>
        <p:nvPicPr>
          <p:cNvPr id="40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9144000" y="5219700"/>
            <a:ext cx="4305300" cy="4686300"/>
          </a:xfrm>
          <a:prstGeom prst="rect">
            <a:avLst/>
          </a:prstGeom>
        </p:spPr>
      </p:pic>
      <p:pic>
        <p:nvPicPr>
          <p:cNvPr id="406"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extLst>
              <a:ext uri="{B49448EB-54D2-4EA8-84EE-17FF64FD70FC}">
                <asvg:svgBlip xmlns:asvg="http://schemas.microsoft.com/office/drawing/2016/SVG/main" xmlns:p14="http://schemas.microsoft.com/office/powerpoint/2010/main" xmlns:a14="http://schemas.microsoft.com/office/drawing/2010/main" xmlns:a16="http://schemas.microsoft.com/office/drawing/2014/main" xmlns="" r:embed="rId100"/>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9525000" y="5600700"/>
            <a:ext cx="381000" cy="381000"/>
          </a:xfrm>
          <a:prstGeom prst="rect">
            <a:avLst/>
          </a:prstGeom>
        </p:spPr>
      </p:pic>
      <p:sp>
        <p:nvSpPr>
          <p:cNvPr id="407" name="Write a strong, concise heading that clearly conveys the main message.-3">
            <a:extLst>
              <a:ext uri="{FF2B5EF4-FFF2-40B4-BE49-F238E27FC236}">
                <a16:creationId xmlns:a16="http://schemas.microsoft.com/office/drawing/2014/main" id="{111B4A49-B930-4A89-A1CD-6CA2B3D95AED}"/>
              </a:ext>
            </a:extLst>
          </p:cNvPr>
          <p:cNvSpPr txBox="1"/>
          <p:nvPr/>
        </p:nvSpPr>
        <p:spPr>
          <a:xfrm>
            <a:off x="9525000" y="6362700"/>
            <a:ext cx="3576638" cy="1362075"/>
          </a:xfrm>
          <a:prstGeom prst="rect">
            <a:avLst/>
          </a:prstGeom>
          <a:noFill/>
        </p:spPr>
        <p:txBody>
          <a:bodyPr vertOverflow="clip" horzOverflow="clip" wrap="square" lIns="0" tIns="0" rIns="0" bIns="0" rtlCol="0" anchor="t">
            <a:spAutoFit/>
          </a:bodyPr>
          <a:lstStyle/>
          <a:p>
            <a:pPr algn="l">
              <a:lnSpc>
                <a:spcPts val="2664"/>
              </a:lnSpc>
            </a:pPr>
            <a:r>
              <a:rPr lang="en-US" sz="1800" i="1" spc="-22" dirty="0">
                <a:solidFill>
                  <a:srgbClr val="555B66">
                    <a:alpha val="100000"/>
                  </a:srgbClr>
                </a:solidFill>
                <a:latin typeface="Plus Jakarta Sans Medium" panose="00000700000000000000" pitchFamily="2" charset="0"/>
              </a:rPr>
              <a:t>Performance Metrics:</a:t>
            </a:r>
            <a:r>
              <a:rPr lang="en-US" sz="1800" spc="-22" dirty="0">
                <a:solidFill>
                  <a:srgbClr val="0D131D"/>
                </a:solidFill>
                <a:latin typeface="Plus Jakarta Sans Medium" panose="00000700000000000000" pitchFamily="2" charset="0"/>
              </a:rPr>
              <a:t> </a:t>
            </a:r>
          </a:p>
          <a:p>
            <a:pPr algn="l">
              <a:lnSpc>
                <a:spcPts val="2664"/>
              </a:lnSpc>
            </a:pPr>
            <a:r>
              <a:rPr lang="en-US" sz="1800" spc="-22" dirty="0">
                <a:solidFill>
                  <a:srgbClr val="0D131D"/>
                </a:solidFill>
                <a:latin typeface="Plus Jakarta Sans Medium" panose="00000700000000000000" pitchFamily="2" charset="0"/>
              </a:rPr>
              <a:t>Detailed disclosure of accuracy, robustness, and the specific metrics used for validation.</a:t>
            </a:r>
          </a:p>
        </p:txBody>
      </p:sp>
      <p:pic>
        <p:nvPicPr>
          <p:cNvPr id="40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1">
            <a:alphaModFix/>
          </a:blip>
          <a:stretch/>
        </p:blipFill>
        <p:spPr>
          <a:xfrm>
            <a:off x="13601700" y="5219700"/>
            <a:ext cx="4305300" cy="4686300"/>
          </a:xfrm>
          <a:prstGeom prst="rect">
            <a:avLst/>
          </a:prstGeom>
        </p:spPr>
      </p:pic>
      <p:pic>
        <p:nvPicPr>
          <p:cNvPr id="409"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102">
            <a:alphaModFix/>
            <a:extLst>
              <a:ext uri="{ADAE4471-4A6F-433F-BE26-099F2AAF6ED2}">
                <asvg:svgBlip xmlns:asvg="http://schemas.microsoft.com/office/drawing/2016/SVG/main" xmlns:p14="http://schemas.microsoft.com/office/powerpoint/2010/main" xmlns:a14="http://schemas.microsoft.com/office/drawing/2010/main" xmlns:a16="http://schemas.microsoft.com/office/drawing/2014/main" xmlns="" r:embed="rId105"/>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13982700" y="5600700"/>
            <a:ext cx="381000" cy="381000"/>
          </a:xfrm>
          <a:prstGeom prst="rect">
            <a:avLst/>
          </a:prstGeom>
        </p:spPr>
      </p:pic>
      <p:sp>
        <p:nvSpPr>
          <p:cNvPr id="410" name="Write a strong, concise heading that clearly conveys the main message.-4">
            <a:extLst>
              <a:ext uri="{FF2B5EF4-FFF2-40B4-BE49-F238E27FC236}">
                <a16:creationId xmlns:a16="http://schemas.microsoft.com/office/drawing/2014/main" id="{111B4A49-B930-4A89-A1CD-6CA2B3D95AED}"/>
              </a:ext>
            </a:extLst>
          </p:cNvPr>
          <p:cNvSpPr txBox="1"/>
          <p:nvPr/>
        </p:nvSpPr>
        <p:spPr>
          <a:xfrm>
            <a:off x="13982700" y="6362700"/>
            <a:ext cx="3576638" cy="1362075"/>
          </a:xfrm>
          <a:prstGeom prst="rect">
            <a:avLst/>
          </a:prstGeom>
          <a:noFill/>
        </p:spPr>
        <p:txBody>
          <a:bodyPr vertOverflow="clip" horzOverflow="clip" wrap="square" lIns="0" tIns="0" rIns="0" bIns="0" rtlCol="0" anchor="t">
            <a:spAutoFit/>
          </a:bodyPr>
          <a:lstStyle/>
          <a:p>
            <a:pPr algn="l">
              <a:lnSpc>
                <a:spcPts val="2664"/>
              </a:lnSpc>
            </a:pPr>
            <a:r>
              <a:rPr lang="en-US" sz="1800" i="1" spc="-22" dirty="0">
                <a:solidFill>
                  <a:srgbClr val="555B66">
                    <a:alpha val="100000"/>
                  </a:srgbClr>
                </a:solidFill>
                <a:latin typeface="Plus Jakarta Sans Medium" panose="00000700000000000000" pitchFamily="2" charset="0"/>
              </a:rPr>
              <a:t>Compliance Proof:</a:t>
            </a:r>
            <a:r>
              <a:rPr lang="en-US" sz="1800" spc="-22" dirty="0">
                <a:solidFill>
                  <a:srgbClr val="0D131D"/>
                </a:solidFill>
                <a:latin typeface="Plus Jakarta Sans Medium" panose="00000700000000000000" pitchFamily="2" charset="0"/>
              </a:rPr>
              <a:t> </a:t>
            </a:r>
          </a:p>
          <a:p>
            <a:pPr algn="l">
              <a:lnSpc>
                <a:spcPts val="2664"/>
              </a:lnSpc>
            </a:pPr>
            <a:r>
              <a:rPr lang="en-US" sz="1800" spc="-22" dirty="0">
                <a:solidFill>
                  <a:srgbClr val="0D131D"/>
                </a:solidFill>
                <a:latin typeface="Plus Jakarta Sans Medium" panose="00000700000000000000" pitchFamily="2" charset="0"/>
              </a:rPr>
              <a:t>Mapping to harmonized standards and the formal EU declaration of conformity.</a:t>
            </a:r>
          </a:p>
        </p:txBody>
      </p:sp>
      <p:sp>
        <p:nvSpPr>
          <p:cNvPr id="21" name="TextBox 20">
            <a:extLst>
              <a:ext uri="{FF2B5EF4-FFF2-40B4-BE49-F238E27FC236}">
                <a16:creationId xmlns:a16="http://schemas.microsoft.com/office/drawing/2014/main" id="{6BAEB891-4AC8-4B3B-9466-3DE14563939E}"/>
              </a:ext>
            </a:extLst>
          </p:cNvPr>
          <p:cNvSpPr txBox="1"/>
          <p:nvPr/>
        </p:nvSpPr>
        <p:spPr>
          <a:xfrm>
            <a:off x="13866563" y="3518338"/>
            <a:ext cx="3808911" cy="923330"/>
          </a:xfrm>
          <a:prstGeom prst="rect">
            <a:avLst/>
          </a:prstGeom>
          <a:noFill/>
        </p:spPr>
        <p:txBody>
          <a:bodyPr wrap="square">
            <a:spAutoFit/>
          </a:bodyPr>
          <a:lstStyle/>
          <a:p>
            <a:r>
              <a:rPr lang="en-IE" dirty="0">
                <a:hlinkClick r:id="rId106"/>
              </a:rPr>
              <a:t>Evaluating Pre-Trained 3rd Party AI Models in MDSD for Responsible and Ethical Use</a:t>
            </a:r>
            <a:endParaRPr lang="en-IE" dirty="0"/>
          </a:p>
        </p:txBody>
      </p:sp>
      <p:sp>
        <p:nvSpPr>
          <p:cNvPr id="23" name="TextBox 22">
            <a:extLst>
              <a:ext uri="{FF2B5EF4-FFF2-40B4-BE49-F238E27FC236}">
                <a16:creationId xmlns:a16="http://schemas.microsoft.com/office/drawing/2014/main" id="{E298844C-CF62-49D7-A31F-649E6B82C46A}"/>
              </a:ext>
            </a:extLst>
          </p:cNvPr>
          <p:cNvSpPr txBox="1"/>
          <p:nvPr/>
        </p:nvSpPr>
        <p:spPr>
          <a:xfrm>
            <a:off x="9407842" y="8867775"/>
            <a:ext cx="3576638" cy="369332"/>
          </a:xfrm>
          <a:prstGeom prst="rect">
            <a:avLst/>
          </a:prstGeom>
          <a:noFill/>
        </p:spPr>
        <p:txBody>
          <a:bodyPr wrap="square">
            <a:spAutoFit/>
          </a:bodyPr>
          <a:lstStyle/>
          <a:p>
            <a:r>
              <a:rPr lang="en-IE" dirty="0">
                <a:hlinkClick r:id="rId107"/>
              </a:rPr>
              <a:t>Trustworthy AI in Healthcare</a:t>
            </a:r>
            <a:endParaRPr lang="en-IE" dirty="0"/>
          </a:p>
        </p:txBody>
      </p:sp>
      <p:sp>
        <p:nvSpPr>
          <p:cNvPr id="25" name="TextBox 24">
            <a:extLst>
              <a:ext uri="{FF2B5EF4-FFF2-40B4-BE49-F238E27FC236}">
                <a16:creationId xmlns:a16="http://schemas.microsoft.com/office/drawing/2014/main" id="{988C1154-3E63-4A59-85BF-502812317226}"/>
              </a:ext>
            </a:extLst>
          </p:cNvPr>
          <p:cNvSpPr txBox="1"/>
          <p:nvPr/>
        </p:nvSpPr>
        <p:spPr>
          <a:xfrm>
            <a:off x="13866563" y="8867775"/>
            <a:ext cx="3873137" cy="369332"/>
          </a:xfrm>
          <a:prstGeom prst="rect">
            <a:avLst/>
          </a:prstGeom>
          <a:noFill/>
        </p:spPr>
        <p:txBody>
          <a:bodyPr wrap="square">
            <a:spAutoFit/>
          </a:bodyPr>
          <a:lstStyle/>
          <a:p>
            <a:r>
              <a:rPr lang="en-IE" dirty="0">
                <a:hlinkClick r:id="rId108"/>
              </a:rPr>
              <a:t>AI-enabled Medical Device Standards</a:t>
            </a:r>
            <a:endParaRPr lang="en-IE" dirty="0"/>
          </a:p>
        </p:txBody>
      </p:sp>
      <p:sp>
        <p:nvSpPr>
          <p:cNvPr id="7" name="TextBox 6">
            <a:extLst>
              <a:ext uri="{FF2B5EF4-FFF2-40B4-BE49-F238E27FC236}">
                <a16:creationId xmlns:a16="http://schemas.microsoft.com/office/drawing/2014/main" id="{6A151606-5B41-45D0-897F-99C1AE9D77C3}"/>
              </a:ext>
            </a:extLst>
          </p:cNvPr>
          <p:cNvSpPr txBox="1"/>
          <p:nvPr/>
        </p:nvSpPr>
        <p:spPr>
          <a:xfrm>
            <a:off x="9524999" y="4187309"/>
            <a:ext cx="3328851" cy="369332"/>
          </a:xfrm>
          <a:prstGeom prst="rect">
            <a:avLst/>
          </a:prstGeom>
          <a:noFill/>
        </p:spPr>
        <p:txBody>
          <a:bodyPr wrap="square" rtlCol="0">
            <a:spAutoFit/>
          </a:bodyPr>
          <a:lstStyle/>
          <a:p>
            <a:r>
              <a:rPr lang="en-IE" dirty="0"/>
              <a:t>IEC 62304 ED2 (Draft)</a:t>
            </a:r>
          </a:p>
        </p:txBody>
      </p:sp>
      <p:pic>
        <p:nvPicPr>
          <p:cNvPr id="11" name="Picture 10">
            <a:extLst>
              <a:ext uri="{FF2B5EF4-FFF2-40B4-BE49-F238E27FC236}">
                <a16:creationId xmlns:a16="http://schemas.microsoft.com/office/drawing/2014/main" id="{5E6B1FB9-E173-4B1C-8BCF-DA07E86C10FF}"/>
              </a:ext>
            </a:extLst>
          </p:cNvPr>
          <p:cNvPicPr>
            <a:picLocks noChangeAspect="1"/>
          </p:cNvPicPr>
          <p:nvPr/>
        </p:nvPicPr>
        <p:blipFill>
          <a:blip r:embed="rId109"/>
          <a:stretch>
            <a:fillRect/>
          </a:stretch>
        </p:blipFill>
        <p:spPr>
          <a:xfrm>
            <a:off x="612526" y="1767277"/>
            <a:ext cx="7138772" cy="7389549"/>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sp>
        <p:nvSpPr>
          <p:cNvPr id="414" name="Label text-451">
            <a:extLst>
              <a:ext uri="{FF2B5EF4-FFF2-40B4-BE49-F238E27FC236}">
                <a16:creationId xmlns:a16="http://schemas.microsoft.com/office/drawing/2014/main" id="{111B4A49-B930-4A89-A1CD-6CA2B3D95AED}"/>
              </a:ext>
            </a:extLst>
          </p:cNvPr>
          <p:cNvSpPr txBox="1"/>
          <p:nvPr/>
        </p:nvSpPr>
        <p:spPr>
          <a:xfrm>
            <a:off x="380999" y="381000"/>
            <a:ext cx="1891937" cy="294696"/>
          </a:xfrm>
          <a:prstGeom prst="rect">
            <a:avLst/>
          </a:prstGeom>
          <a:noFill/>
        </p:spPr>
        <p:txBody>
          <a:bodyPr vertOverflow="clip" horzOverflow="clip" wrap="square" lIns="0" tIns="0" rIns="0" bIns="0" rtlCol="0" anchor="t">
            <a:spAutoFit/>
          </a:bodyPr>
          <a:lstStyle/>
          <a:p>
            <a:pPr algn="l">
              <a:lnSpc>
                <a:spcPts val="2475"/>
              </a:lnSpc>
            </a:pPr>
            <a:r>
              <a:rPr lang="en-US" sz="2000" b="1" spc="-20" dirty="0">
                <a:solidFill>
                  <a:srgbClr val="BB7FA7">
                    <a:alpha val="100000"/>
                  </a:srgbClr>
                </a:solidFill>
                <a:latin typeface="Plus Jakarta Sans" panose="00000700000000000000" pitchFamily="2" charset="0"/>
              </a:rPr>
              <a:t>Article 12</a:t>
            </a:r>
          </a:p>
        </p:txBody>
      </p:sp>
      <p:sp>
        <p:nvSpPr>
          <p:cNvPr id="415" name="Title text-494">
            <a:extLst>
              <a:ext uri="{FF2B5EF4-FFF2-40B4-BE49-F238E27FC236}">
                <a16:creationId xmlns:a16="http://schemas.microsoft.com/office/drawing/2014/main" id="{111B4A49-B930-4A89-A1CD-6CA2B3D95AED}"/>
              </a:ext>
            </a:extLst>
          </p:cNvPr>
          <p:cNvSpPr txBox="1"/>
          <p:nvPr/>
        </p:nvSpPr>
        <p:spPr>
          <a:xfrm>
            <a:off x="364331" y="889614"/>
            <a:ext cx="17559338" cy="642868"/>
          </a:xfrm>
          <a:prstGeom prst="rect">
            <a:avLst/>
          </a:prstGeom>
          <a:noFill/>
        </p:spPr>
        <p:txBody>
          <a:bodyPr vertOverflow="clip" horzOverflow="clip" wrap="square" lIns="0" tIns="0" rIns="0" bIns="0" rtlCol="0" anchor="t">
            <a:spAutoFit/>
          </a:bodyPr>
          <a:lstStyle/>
          <a:p>
            <a:pPr algn="l">
              <a:lnSpc>
                <a:spcPts val="5544"/>
              </a:lnSpc>
            </a:pPr>
            <a:r>
              <a:rPr lang="en-US" sz="4200" spc="-143" dirty="0">
                <a:solidFill>
                  <a:srgbClr val="0D131D">
                    <a:alpha val="100000"/>
                  </a:srgbClr>
                </a:solidFill>
                <a:latin typeface="Plus Jakarta Sans SemiBold" panose="00000700000000000000" pitchFamily="2" charset="0"/>
              </a:rPr>
              <a:t>Record Keeping</a:t>
            </a:r>
          </a:p>
        </p:txBody>
      </p:sp>
      <p:sp>
        <p:nvSpPr>
          <p:cNvPr id="416" name="Subtitle text-464">
            <a:extLst>
              <a:ext uri="{FF2B5EF4-FFF2-40B4-BE49-F238E27FC236}">
                <a16:creationId xmlns:a16="http://schemas.microsoft.com/office/drawing/2014/main" id="{111B4A49-B930-4A89-A1CD-6CA2B3D95AED}"/>
              </a:ext>
            </a:extLst>
          </p:cNvPr>
          <p:cNvSpPr txBox="1"/>
          <p:nvPr/>
        </p:nvSpPr>
        <p:spPr>
          <a:xfrm>
            <a:off x="381000" y="1761268"/>
            <a:ext cx="17559338" cy="346249"/>
          </a:xfrm>
          <a:prstGeom prst="rect">
            <a:avLst/>
          </a:prstGeom>
          <a:noFill/>
        </p:spPr>
        <p:txBody>
          <a:bodyPr vertOverflow="clip" horzOverflow="clip" wrap="square" lIns="0" tIns="0" rIns="0" bIns="0" rtlCol="0" anchor="t">
            <a:spAutoFit/>
          </a:bodyPr>
          <a:lstStyle/>
          <a:p>
            <a:pPr algn="l">
              <a:lnSpc>
                <a:spcPts val="2664"/>
              </a:lnSpc>
            </a:pPr>
            <a:r>
              <a:rPr lang="en-US" sz="2400" spc="-22" dirty="0">
                <a:solidFill>
                  <a:srgbClr val="555B66">
                    <a:alpha val="100000"/>
                  </a:srgbClr>
                </a:solidFill>
                <a:latin typeface="Plus Jakarta Sans Medium" panose="00000700000000000000" pitchFamily="2" charset="0"/>
              </a:rPr>
              <a:t>Ensuring Lifetime Transparency and Monitoring Through Article 12 Logs</a:t>
            </a:r>
          </a:p>
        </p:txBody>
      </p:sp>
      <p:pic>
        <p:nvPicPr>
          <p:cNvPr id="41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9296400" y="2705100"/>
            <a:ext cx="4210050" cy="7200900"/>
          </a:xfrm>
          <a:prstGeom prst="rect">
            <a:avLst/>
          </a:prstGeom>
        </p:spPr>
      </p:pic>
      <p:pic>
        <p:nvPicPr>
          <p:cNvPr id="420"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12CB2D44-9052-43DE-9A79-A1EFBD149641}">
                <asvg:svgBlip xmlns:asvg="http://schemas.microsoft.com/office/drawing/2016/SVG/main" xmlns:p14="http://schemas.microsoft.com/office/powerpoint/2010/main" xmlns:a14="http://schemas.microsoft.com/office/drawing/2010/main" xmlns:a16="http://schemas.microsoft.com/office/drawing/2014/main" xmlns="" r:embed="rId117"/>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9677400" y="3086100"/>
            <a:ext cx="381000" cy="381000"/>
          </a:xfrm>
          <a:prstGeom prst="rect">
            <a:avLst/>
          </a:prstGeom>
        </p:spPr>
      </p:pic>
      <p:sp>
        <p:nvSpPr>
          <p:cNvPr id="421"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9677400" y="3771900"/>
            <a:ext cx="3481388" cy="715902"/>
          </a:xfrm>
          <a:prstGeom prst="rect">
            <a:avLst/>
          </a:prstGeom>
          <a:noFill/>
        </p:spPr>
        <p:txBody>
          <a:bodyPr vertOverflow="clip" horzOverflow="clip" wrap="square" lIns="0" tIns="0" rIns="0" bIns="0" rtlCol="0" anchor="t">
            <a:spAutoFit/>
          </a:bodyPr>
          <a:lstStyle/>
          <a:p>
            <a:pPr algn="l">
              <a:lnSpc>
                <a:spcPts val="2940"/>
              </a:lnSpc>
            </a:pPr>
            <a:r>
              <a:rPr lang="en-US" sz="2400" spc="-71" dirty="0">
                <a:solidFill>
                  <a:srgbClr val="0D131D">
                    <a:alpha val="100000"/>
                  </a:srgbClr>
                </a:solidFill>
                <a:latin typeface="Plus Jakarta Sans SemiBold" panose="00000700000000000000" pitchFamily="2" charset="0"/>
              </a:rPr>
              <a:t>Recording of  Events (Logs)</a:t>
            </a:r>
          </a:p>
        </p:txBody>
      </p:sp>
      <p:sp>
        <p:nvSpPr>
          <p:cNvPr id="422" name="Provide a descriptive paragraph that explains the concept, data, or key insight.-1">
            <a:extLst>
              <a:ext uri="{FF2B5EF4-FFF2-40B4-BE49-F238E27FC236}">
                <a16:creationId xmlns:a16="http://schemas.microsoft.com/office/drawing/2014/main" id="{111B4A49-B930-4A89-A1CD-6CA2B3D95AED}"/>
              </a:ext>
            </a:extLst>
          </p:cNvPr>
          <p:cNvSpPr txBox="1"/>
          <p:nvPr/>
        </p:nvSpPr>
        <p:spPr>
          <a:xfrm>
            <a:off x="9660731" y="5143500"/>
            <a:ext cx="3481388" cy="3170612"/>
          </a:xfrm>
          <a:prstGeom prst="rect">
            <a:avLst/>
          </a:prstGeom>
          <a:noFill/>
        </p:spPr>
        <p:txBody>
          <a:bodyPr vertOverflow="clip" horzOverflow="clip" wrap="square" lIns="0" tIns="0" rIns="0" bIns="0" rtlCol="0" anchor="t">
            <a:spAutoFit/>
          </a:bodyPr>
          <a:lstStyle/>
          <a:p>
            <a:pPr algn="l">
              <a:lnSpc>
                <a:spcPts val="2475"/>
              </a:lnSpc>
            </a:pPr>
            <a:r>
              <a:rPr lang="en-US" sz="2000" spc="-20" dirty="0">
                <a:solidFill>
                  <a:srgbClr val="555B66">
                    <a:alpha val="100000"/>
                  </a:srgbClr>
                </a:solidFill>
                <a:latin typeface="Plus Jakarta Sans Medium" panose="00000700000000000000" pitchFamily="2" charset="0"/>
              </a:rPr>
              <a:t>Detection of substantial modifications  (ref. Art. 79(1))</a:t>
            </a:r>
          </a:p>
          <a:p>
            <a:pPr algn="l">
              <a:lnSpc>
                <a:spcPts val="2475"/>
              </a:lnSpc>
            </a:pPr>
            <a:endParaRPr lang="en-US" sz="2000" spc="-20" dirty="0">
              <a:solidFill>
                <a:srgbClr val="555B66">
                  <a:alpha val="100000"/>
                </a:srgbClr>
              </a:solidFill>
              <a:latin typeface="Plus Jakarta Sans Medium" panose="00000700000000000000" pitchFamily="2" charset="0"/>
            </a:endParaRPr>
          </a:p>
          <a:p>
            <a:pPr algn="l">
              <a:lnSpc>
                <a:spcPts val="2475"/>
              </a:lnSpc>
            </a:pPr>
            <a:r>
              <a:rPr lang="en-US" sz="2000" spc="-20" dirty="0">
                <a:solidFill>
                  <a:srgbClr val="555B66">
                    <a:alpha val="100000"/>
                  </a:srgbClr>
                </a:solidFill>
                <a:latin typeface="Plus Jakarta Sans Medium" panose="00000700000000000000" pitchFamily="2" charset="0"/>
              </a:rPr>
              <a:t>Identifying situations of risk</a:t>
            </a:r>
          </a:p>
          <a:p>
            <a:pPr algn="l">
              <a:lnSpc>
                <a:spcPts val="2475"/>
              </a:lnSpc>
            </a:pPr>
            <a:endParaRPr lang="en-US" sz="2000" spc="-20" dirty="0">
              <a:solidFill>
                <a:srgbClr val="555B66">
                  <a:alpha val="100000"/>
                </a:srgbClr>
              </a:solidFill>
              <a:latin typeface="Plus Jakarta Sans Medium" panose="00000700000000000000" pitchFamily="2" charset="0"/>
            </a:endParaRPr>
          </a:p>
          <a:p>
            <a:pPr algn="l">
              <a:lnSpc>
                <a:spcPts val="2475"/>
              </a:lnSpc>
            </a:pPr>
            <a:r>
              <a:rPr lang="en-US" sz="2000" spc="-20" dirty="0">
                <a:solidFill>
                  <a:srgbClr val="555B66">
                    <a:alpha val="100000"/>
                  </a:srgbClr>
                </a:solidFill>
                <a:latin typeface="Plus Jakarta Sans Medium" panose="00000700000000000000" pitchFamily="2" charset="0"/>
              </a:rPr>
              <a:t>Performance monitoring over time  (ref. Article 26(5))</a:t>
            </a:r>
          </a:p>
          <a:p>
            <a:pPr algn="l">
              <a:lnSpc>
                <a:spcPts val="2475"/>
              </a:lnSpc>
            </a:pPr>
            <a:endParaRPr lang="en-US" sz="2000" spc="-20" dirty="0">
              <a:solidFill>
                <a:srgbClr val="555B66">
                  <a:alpha val="100000"/>
                </a:srgbClr>
              </a:solidFill>
              <a:latin typeface="Plus Jakarta Sans Medium" panose="00000700000000000000" pitchFamily="2" charset="0"/>
            </a:endParaRPr>
          </a:p>
          <a:p>
            <a:pPr algn="l">
              <a:lnSpc>
                <a:spcPts val="2475"/>
              </a:lnSpc>
            </a:pPr>
            <a:r>
              <a:rPr lang="en-US" sz="2000" spc="-20" dirty="0">
                <a:solidFill>
                  <a:srgbClr val="555B66">
                    <a:alpha val="100000"/>
                  </a:srgbClr>
                </a:solidFill>
                <a:latin typeface="Plus Jakarta Sans Medium" panose="00000700000000000000" pitchFamily="2" charset="0"/>
              </a:rPr>
              <a:t>Post-market incident investigation (ref. Art. 72)</a:t>
            </a:r>
          </a:p>
        </p:txBody>
      </p:sp>
      <p:pic>
        <p:nvPicPr>
          <p:cNvPr id="42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8">
            <a:alphaModFix/>
          </a:blip>
          <a:stretch/>
        </p:blipFill>
        <p:spPr>
          <a:xfrm>
            <a:off x="13695616" y="2705100"/>
            <a:ext cx="4210050" cy="7200900"/>
          </a:xfrm>
          <a:prstGeom prst="rect">
            <a:avLst/>
          </a:prstGeom>
        </p:spPr>
      </p:pic>
      <p:pic>
        <p:nvPicPr>
          <p:cNvPr id="424"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119">
            <a:alphaModFix/>
            <a:extLst>
              <a:ext uri="{3E0F4A43-D971-4061-BF83-E4DD577B0EC5}">
                <asvg:svgBlip xmlns:asvg="http://schemas.microsoft.com/office/drawing/2016/SVG/main" xmlns:p14="http://schemas.microsoft.com/office/powerpoint/2010/main" xmlns:a14="http://schemas.microsoft.com/office/drawing/2010/main" xmlns:a16="http://schemas.microsoft.com/office/drawing/2014/main" xmlns="" r:embed="rId122"/>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14076616" y="3086100"/>
            <a:ext cx="381000" cy="381000"/>
          </a:xfrm>
          <a:prstGeom prst="rect">
            <a:avLst/>
          </a:prstGeom>
        </p:spPr>
      </p:pic>
      <p:sp>
        <p:nvSpPr>
          <p:cNvPr id="425"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14076616" y="3771900"/>
            <a:ext cx="3481388" cy="344005"/>
          </a:xfrm>
          <a:prstGeom prst="rect">
            <a:avLst/>
          </a:prstGeom>
          <a:noFill/>
        </p:spPr>
        <p:txBody>
          <a:bodyPr vertOverflow="clip" horzOverflow="clip" wrap="square" lIns="0" tIns="0" rIns="0" bIns="0" rtlCol="0" anchor="t">
            <a:spAutoFit/>
          </a:bodyPr>
          <a:lstStyle/>
          <a:p>
            <a:pPr algn="l">
              <a:lnSpc>
                <a:spcPts val="2940"/>
              </a:lnSpc>
            </a:pPr>
            <a:r>
              <a:rPr lang="en-US" sz="2400" spc="-71" dirty="0">
                <a:solidFill>
                  <a:srgbClr val="0D131D">
                    <a:alpha val="100000"/>
                  </a:srgbClr>
                </a:solidFill>
                <a:latin typeface="Plus Jakarta Sans SemiBold" panose="00000700000000000000" pitchFamily="2" charset="0"/>
              </a:rPr>
              <a:t>Retention and Specifics</a:t>
            </a:r>
          </a:p>
        </p:txBody>
      </p:sp>
      <p:sp>
        <p:nvSpPr>
          <p:cNvPr id="426"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14076616" y="4497294"/>
            <a:ext cx="3481388" cy="4462504"/>
          </a:xfrm>
          <a:prstGeom prst="rect">
            <a:avLst/>
          </a:prstGeom>
          <a:noFill/>
        </p:spPr>
        <p:txBody>
          <a:bodyPr vertOverflow="clip" horzOverflow="clip" wrap="square" lIns="0" tIns="0" rIns="0" bIns="0" rtlCol="0" anchor="t">
            <a:spAutoFit/>
          </a:bodyPr>
          <a:lstStyle/>
          <a:p>
            <a:pPr algn="l">
              <a:lnSpc>
                <a:spcPts val="2475"/>
              </a:lnSpc>
            </a:pPr>
            <a:r>
              <a:rPr lang="en-US" sz="2000" spc="-20" dirty="0">
                <a:solidFill>
                  <a:srgbClr val="555B66">
                    <a:alpha val="100000"/>
                  </a:srgbClr>
                </a:solidFill>
                <a:latin typeface="Plus Jakarta Sans Medium" panose="00000700000000000000" pitchFamily="2" charset="0"/>
              </a:rPr>
              <a:t>Minimally:</a:t>
            </a:r>
          </a:p>
          <a:p>
            <a:pPr algn="l">
              <a:lnSpc>
                <a:spcPts val="2475"/>
              </a:lnSpc>
            </a:pPr>
            <a:endParaRPr lang="en-US" sz="2000" spc="-20" dirty="0">
              <a:solidFill>
                <a:srgbClr val="555B66">
                  <a:alpha val="100000"/>
                </a:srgbClr>
              </a:solidFill>
              <a:latin typeface="Plus Jakarta Sans Medium" panose="00000700000000000000" pitchFamily="2" charset="0"/>
            </a:endParaRPr>
          </a:p>
          <a:p>
            <a:pPr algn="l">
              <a:lnSpc>
                <a:spcPts val="2475"/>
              </a:lnSpc>
            </a:pPr>
            <a:r>
              <a:rPr lang="en-US" sz="2000" spc="-20" dirty="0">
                <a:solidFill>
                  <a:srgbClr val="555B66">
                    <a:alpha val="100000"/>
                  </a:srgbClr>
                </a:solidFill>
                <a:latin typeface="Plus Jakarta Sans Medium" panose="00000700000000000000" pitchFamily="2" charset="0"/>
              </a:rPr>
              <a:t>record period of use (start/end and time of recording).</a:t>
            </a:r>
          </a:p>
          <a:p>
            <a:pPr algn="l">
              <a:lnSpc>
                <a:spcPts val="2475"/>
              </a:lnSpc>
            </a:pPr>
            <a:endParaRPr lang="en-US" sz="2000" spc="-20" dirty="0">
              <a:solidFill>
                <a:srgbClr val="555B66">
                  <a:alpha val="100000"/>
                </a:srgbClr>
              </a:solidFill>
              <a:latin typeface="Plus Jakarta Sans Medium" panose="00000700000000000000" pitchFamily="2" charset="0"/>
            </a:endParaRPr>
          </a:p>
          <a:p>
            <a:pPr algn="l">
              <a:lnSpc>
                <a:spcPts val="2475"/>
              </a:lnSpc>
            </a:pPr>
            <a:r>
              <a:rPr lang="en-US" sz="2000" spc="-20" dirty="0">
                <a:solidFill>
                  <a:srgbClr val="555B66">
                    <a:alpha val="100000"/>
                  </a:srgbClr>
                </a:solidFill>
                <a:latin typeface="Plus Jakarta Sans Medium" panose="00000700000000000000" pitchFamily="2" charset="0"/>
              </a:rPr>
              <a:t>Database referenced for checking</a:t>
            </a:r>
          </a:p>
          <a:p>
            <a:pPr algn="l">
              <a:lnSpc>
                <a:spcPts val="2475"/>
              </a:lnSpc>
            </a:pPr>
            <a:endParaRPr lang="en-US" sz="2000" spc="-20" dirty="0">
              <a:solidFill>
                <a:srgbClr val="555B66">
                  <a:alpha val="100000"/>
                </a:srgbClr>
              </a:solidFill>
              <a:latin typeface="Plus Jakarta Sans Medium" panose="00000700000000000000" pitchFamily="2" charset="0"/>
            </a:endParaRPr>
          </a:p>
          <a:p>
            <a:pPr algn="l">
              <a:lnSpc>
                <a:spcPts val="2475"/>
              </a:lnSpc>
            </a:pPr>
            <a:r>
              <a:rPr lang="en-US" sz="2000" spc="-20" dirty="0">
                <a:solidFill>
                  <a:srgbClr val="555B66">
                    <a:alpha val="100000"/>
                  </a:srgbClr>
                </a:solidFill>
                <a:latin typeface="Plus Jakarta Sans Medium" panose="00000700000000000000" pitchFamily="2" charset="0"/>
              </a:rPr>
              <a:t>The Input data for searching</a:t>
            </a:r>
          </a:p>
          <a:p>
            <a:pPr algn="l">
              <a:lnSpc>
                <a:spcPts val="2475"/>
              </a:lnSpc>
            </a:pPr>
            <a:endParaRPr lang="en-US" sz="2000" spc="-20" dirty="0">
              <a:solidFill>
                <a:srgbClr val="555B66">
                  <a:alpha val="100000"/>
                </a:srgbClr>
              </a:solidFill>
              <a:latin typeface="Plus Jakarta Sans Medium" panose="00000700000000000000" pitchFamily="2" charset="0"/>
            </a:endParaRPr>
          </a:p>
          <a:p>
            <a:pPr algn="l">
              <a:lnSpc>
                <a:spcPts val="2475"/>
              </a:lnSpc>
            </a:pPr>
            <a:r>
              <a:rPr lang="en-US" sz="2000" spc="-20" dirty="0">
                <a:solidFill>
                  <a:srgbClr val="555B66">
                    <a:alpha val="100000"/>
                  </a:srgbClr>
                </a:solidFill>
                <a:latin typeface="Plus Jakarta Sans Medium" panose="00000700000000000000" pitchFamily="2" charset="0"/>
              </a:rPr>
              <a:t>Identification of human verifiers involved in results (ref. Art. 14(5)</a:t>
            </a:r>
          </a:p>
        </p:txBody>
      </p:sp>
      <p:pic>
        <p:nvPicPr>
          <p:cNvPr id="5" name="Picture 4">
            <a:extLst>
              <a:ext uri="{FF2B5EF4-FFF2-40B4-BE49-F238E27FC236}">
                <a16:creationId xmlns:a16="http://schemas.microsoft.com/office/drawing/2014/main" id="{8D05328C-1A0B-404B-A32D-15838F0F8D60}"/>
              </a:ext>
            </a:extLst>
          </p:cNvPr>
          <p:cNvPicPr>
            <a:picLocks noChangeAspect="1"/>
          </p:cNvPicPr>
          <p:nvPr/>
        </p:nvPicPr>
        <p:blipFill>
          <a:blip r:embed="rId123"/>
          <a:stretch>
            <a:fillRect/>
          </a:stretch>
        </p:blipFill>
        <p:spPr>
          <a:xfrm>
            <a:off x="23805" y="2769577"/>
            <a:ext cx="9178012" cy="7071946"/>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a:effectLst>
            <a:softEdge rad="12700"/>
          </a:effectLst>
        </p:spPr>
      </p:pic>
      <p:pic>
        <p:nvPicPr>
          <p:cNvPr id="4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5524786" y="5143500"/>
            <a:ext cx="4000500" cy="4762500"/>
          </a:xfrm>
          <a:prstGeom prst="rect">
            <a:avLst/>
          </a:prstGeom>
        </p:spPr>
      </p:pic>
      <p:pic>
        <p:nvPicPr>
          <p:cNvPr id="431"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extLst>
              <a:ext uri="{A7D475CB-BBA5-4065-BD03-00EA3A302825}">
                <asvg:svgBlip xmlns:asvg="http://schemas.microsoft.com/office/drawing/2016/SVG/main" xmlns:p14="http://schemas.microsoft.com/office/powerpoint/2010/main" xmlns:a14="http://schemas.microsoft.com/office/drawing/2010/main" xmlns:a16="http://schemas.microsoft.com/office/drawing/2014/main" xmlns="" r:embed="rId131"/>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5905786" y="5524500"/>
            <a:ext cx="381000" cy="381000"/>
          </a:xfrm>
          <a:prstGeom prst="rect">
            <a:avLst/>
          </a:prstGeom>
        </p:spPr>
      </p:pic>
      <p:sp>
        <p:nvSpPr>
          <p:cNvPr id="432"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5905786" y="6286500"/>
            <a:ext cx="3271838" cy="3424720"/>
          </a:xfrm>
          <a:prstGeom prst="rect">
            <a:avLst/>
          </a:prstGeom>
          <a:noFill/>
        </p:spPr>
        <p:txBody>
          <a:bodyPr vertOverflow="clip" horzOverflow="clip" wrap="square" lIns="0" tIns="0" rIns="0" bIns="0" rtlCol="0" anchor="t">
            <a:spAutoFit/>
          </a:bodyPr>
          <a:lstStyle/>
          <a:p>
            <a:pPr algn="l">
              <a:lnSpc>
                <a:spcPts val="2664"/>
              </a:lnSpc>
            </a:pPr>
            <a:r>
              <a:rPr lang="en-US" sz="1800" i="1" spc="-22" dirty="0">
                <a:solidFill>
                  <a:srgbClr val="555B66">
                    <a:alpha val="100000"/>
                  </a:srgbClr>
                </a:solidFill>
                <a:latin typeface="Plus Jakarta Sans Medium" panose="00000700000000000000" pitchFamily="2" charset="0"/>
              </a:rPr>
              <a:t>IFU:</a:t>
            </a:r>
            <a:r>
              <a:rPr lang="en-US" sz="1800" spc="-22" dirty="0">
                <a:solidFill>
                  <a:srgbClr val="0D131D"/>
                </a:solidFill>
                <a:latin typeface="Plus Jakarta Sans Medium" panose="00000700000000000000" pitchFamily="2" charset="0"/>
              </a:rPr>
              <a:t> Concise, complete, correct and clear information that is relevant, accessible and comprehensible to deployers.</a:t>
            </a:r>
          </a:p>
          <a:p>
            <a:pPr algn="l">
              <a:lnSpc>
                <a:spcPts val="2664"/>
              </a:lnSpc>
            </a:pPr>
            <a:endParaRPr lang="en-US" spc="-22" dirty="0">
              <a:solidFill>
                <a:srgbClr val="0D131D"/>
              </a:solidFill>
              <a:latin typeface="Plus Jakarta Sans Medium" panose="00000700000000000000" pitchFamily="2" charset="0"/>
            </a:endParaRPr>
          </a:p>
          <a:p>
            <a:pPr algn="l">
              <a:lnSpc>
                <a:spcPts val="2664"/>
              </a:lnSpc>
            </a:pPr>
            <a:r>
              <a:rPr lang="en-US" sz="1800" spc="-22" dirty="0">
                <a:solidFill>
                  <a:srgbClr val="0D131D"/>
                </a:solidFill>
                <a:latin typeface="Plus Jakarta Sans Medium" panose="00000700000000000000" pitchFamily="2" charset="0"/>
              </a:rPr>
              <a:t>Identity, contact details, Characteristics, capabilities, limitations, (level of accuracy, including metrics, robustness, cybersecurity (ref. Art 15)</a:t>
            </a:r>
          </a:p>
        </p:txBody>
      </p:sp>
      <p:pic>
        <p:nvPicPr>
          <p:cNvPr id="43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2">
            <a:alphaModFix/>
          </a:blip>
          <a:stretch/>
        </p:blipFill>
        <p:spPr>
          <a:xfrm>
            <a:off x="9715690" y="2762250"/>
            <a:ext cx="4000500" cy="7143750"/>
          </a:xfrm>
          <a:prstGeom prst="rect">
            <a:avLst/>
          </a:prstGeom>
        </p:spPr>
      </p:pic>
      <p:pic>
        <p:nvPicPr>
          <p:cNvPr id="434"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133">
            <a:alphaModFix/>
          </a:blip>
          <a:stretch/>
        </p:blipFill>
        <p:spPr>
          <a:xfrm>
            <a:off x="10096690" y="3143250"/>
            <a:ext cx="381000" cy="381000"/>
          </a:xfrm>
          <a:prstGeom prst="rect">
            <a:avLst/>
          </a:prstGeom>
        </p:spPr>
      </p:pic>
      <p:sp>
        <p:nvSpPr>
          <p:cNvPr id="435"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10096690" y="3905250"/>
            <a:ext cx="3271838" cy="3078471"/>
          </a:xfrm>
          <a:prstGeom prst="rect">
            <a:avLst/>
          </a:prstGeom>
          <a:noFill/>
        </p:spPr>
        <p:txBody>
          <a:bodyPr vertOverflow="clip" horzOverflow="clip" wrap="square" lIns="0" tIns="0" rIns="0" bIns="0" rtlCol="0" anchor="t">
            <a:spAutoFit/>
          </a:bodyPr>
          <a:lstStyle/>
          <a:p>
            <a:pPr algn="l">
              <a:lnSpc>
                <a:spcPts val="2664"/>
              </a:lnSpc>
            </a:pPr>
            <a:r>
              <a:rPr lang="en-US" sz="1800" i="1" spc="-22" dirty="0">
                <a:solidFill>
                  <a:srgbClr val="555B66">
                    <a:alpha val="100000"/>
                  </a:srgbClr>
                </a:solidFill>
                <a:latin typeface="Plus Jakarta Sans Medium" panose="00000700000000000000" pitchFamily="2" charset="0"/>
              </a:rPr>
              <a:t>Changes and Oversight :</a:t>
            </a:r>
            <a:r>
              <a:rPr lang="en-US" sz="1800" spc="-22" dirty="0">
                <a:solidFill>
                  <a:srgbClr val="0D131D"/>
                </a:solidFill>
                <a:latin typeface="Plus Jakarta Sans Medium" panose="00000700000000000000" pitchFamily="2" charset="0"/>
              </a:rPr>
              <a:t> </a:t>
            </a:r>
            <a:r>
              <a:rPr lang="en-US" spc="-22" dirty="0">
                <a:solidFill>
                  <a:srgbClr val="0D131D"/>
                </a:solidFill>
                <a:latin typeface="Plus Jakarta Sans Medium" panose="00000700000000000000" pitchFamily="2" charset="0"/>
              </a:rPr>
              <a:t>changes to high risk AI system and its performance which have been pre-determined by the provider including human oversight (ref. Art 14) and technical measures to facilitate interpretation of outputs by deployers</a:t>
            </a:r>
            <a:endParaRPr lang="en-US" sz="1800" spc="-22" dirty="0">
              <a:solidFill>
                <a:srgbClr val="0D131D"/>
              </a:solidFill>
              <a:latin typeface="Plus Jakarta Sans Medium" panose="00000700000000000000" pitchFamily="2" charset="0"/>
            </a:endParaRPr>
          </a:p>
        </p:txBody>
      </p:sp>
      <p:pic>
        <p:nvPicPr>
          <p:cNvPr id="4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4">
            <a:alphaModFix/>
          </a:blip>
          <a:stretch/>
        </p:blipFill>
        <p:spPr>
          <a:xfrm>
            <a:off x="13906500" y="381000"/>
            <a:ext cx="4000500" cy="9525000"/>
          </a:xfrm>
          <a:prstGeom prst="rect">
            <a:avLst/>
          </a:prstGeom>
        </p:spPr>
      </p:pic>
      <p:pic>
        <p:nvPicPr>
          <p:cNvPr id="437"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135">
            <a:alphaModFix/>
            <a:extLst>
              <a:ext uri="{FE481A82-E5AB-4913-B866-E0EF5FED34A8}">
                <asvg:svgBlip xmlns:asvg="http://schemas.microsoft.com/office/drawing/2016/SVG/main" xmlns:p14="http://schemas.microsoft.com/office/powerpoint/2010/main" xmlns:a14="http://schemas.microsoft.com/office/drawing/2010/main" xmlns:a16="http://schemas.microsoft.com/office/drawing/2014/main" xmlns="" r:embed="rId140"/>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14287500" y="762000"/>
            <a:ext cx="381000" cy="381000"/>
          </a:xfrm>
          <a:prstGeom prst="rect">
            <a:avLst/>
          </a:prstGeom>
        </p:spPr>
      </p:pic>
      <p:sp>
        <p:nvSpPr>
          <p:cNvPr id="438" name="Write a strong, concise heading that clearly conveys the main message.-3">
            <a:extLst>
              <a:ext uri="{FF2B5EF4-FFF2-40B4-BE49-F238E27FC236}">
                <a16:creationId xmlns:a16="http://schemas.microsoft.com/office/drawing/2014/main" id="{111B4A49-B930-4A89-A1CD-6CA2B3D95AED}"/>
              </a:ext>
            </a:extLst>
          </p:cNvPr>
          <p:cNvSpPr txBox="1"/>
          <p:nvPr/>
        </p:nvSpPr>
        <p:spPr>
          <a:xfrm>
            <a:off x="14287500" y="1524000"/>
            <a:ext cx="3271838" cy="5155963"/>
          </a:xfrm>
          <a:prstGeom prst="rect">
            <a:avLst/>
          </a:prstGeom>
          <a:noFill/>
        </p:spPr>
        <p:txBody>
          <a:bodyPr vertOverflow="clip" horzOverflow="clip" wrap="square" lIns="0" tIns="0" rIns="0" bIns="0" rtlCol="0" anchor="t">
            <a:spAutoFit/>
          </a:bodyPr>
          <a:lstStyle/>
          <a:p>
            <a:pPr algn="l">
              <a:lnSpc>
                <a:spcPts val="2664"/>
              </a:lnSpc>
            </a:pPr>
            <a:r>
              <a:rPr lang="en-US" sz="1800" i="1" spc="-22" dirty="0">
                <a:solidFill>
                  <a:srgbClr val="555B66">
                    <a:alpha val="100000"/>
                  </a:srgbClr>
                </a:solidFill>
                <a:latin typeface="Plus Jakarta Sans Medium" panose="00000700000000000000" pitchFamily="2" charset="0"/>
              </a:rPr>
              <a:t>Resource Requirements:</a:t>
            </a:r>
            <a:r>
              <a:rPr lang="en-US" sz="1800" spc="-22" dirty="0">
                <a:solidFill>
                  <a:srgbClr val="0D131D"/>
                </a:solidFill>
                <a:latin typeface="Plus Jakarta Sans Medium" panose="00000700000000000000" pitchFamily="2" charset="0"/>
              </a:rPr>
              <a:t> Information on necessary computational power, hardware, and expected system lifetime.  Necessary maintenance and care measures, including frequency to ensure proper functioning of the AI system including software updates; </a:t>
            </a:r>
          </a:p>
          <a:p>
            <a:pPr algn="l">
              <a:lnSpc>
                <a:spcPts val="2664"/>
              </a:lnSpc>
            </a:pPr>
            <a:endParaRPr lang="en-US" spc="-22" dirty="0">
              <a:solidFill>
                <a:srgbClr val="0D131D"/>
              </a:solidFill>
              <a:latin typeface="Plus Jakarta Sans Medium" panose="00000700000000000000" pitchFamily="2" charset="0"/>
            </a:endParaRPr>
          </a:p>
          <a:p>
            <a:pPr>
              <a:lnSpc>
                <a:spcPts val="2664"/>
              </a:lnSpc>
            </a:pPr>
            <a:r>
              <a:rPr lang="en-US" spc="-22" dirty="0">
                <a:solidFill>
                  <a:srgbClr val="0D131D"/>
                </a:solidFill>
                <a:latin typeface="Plus Jakarta Sans Medium" panose="00000700000000000000" pitchFamily="2" charset="0"/>
              </a:rPr>
              <a:t>a</a:t>
            </a:r>
            <a:r>
              <a:rPr lang="en-US" sz="1800" spc="-22" dirty="0">
                <a:solidFill>
                  <a:srgbClr val="0D131D"/>
                </a:solidFill>
                <a:latin typeface="Plus Jakarta Sans Medium" panose="00000700000000000000" pitchFamily="2" charset="0"/>
              </a:rPr>
              <a:t>llow deployers to properly collect, store and interpret the logs in accordance with Art. 12</a:t>
            </a:r>
          </a:p>
          <a:p>
            <a:pPr algn="l">
              <a:lnSpc>
                <a:spcPts val="2664"/>
              </a:lnSpc>
            </a:pPr>
            <a:endParaRPr lang="en-US" sz="1800" spc="-22" dirty="0">
              <a:solidFill>
                <a:srgbClr val="0D131D"/>
              </a:solidFill>
              <a:latin typeface="Plus Jakarta Sans Medium" panose="00000700000000000000" pitchFamily="2" charset="0"/>
            </a:endParaRPr>
          </a:p>
        </p:txBody>
      </p:sp>
      <p:sp>
        <p:nvSpPr>
          <p:cNvPr id="439" name="Label text-446">
            <a:extLst>
              <a:ext uri="{FF2B5EF4-FFF2-40B4-BE49-F238E27FC236}">
                <a16:creationId xmlns:a16="http://schemas.microsoft.com/office/drawing/2014/main" id="{111B4A49-B930-4A89-A1CD-6CA2B3D95AED}"/>
              </a:ext>
            </a:extLst>
          </p:cNvPr>
          <p:cNvSpPr txBox="1"/>
          <p:nvPr/>
        </p:nvSpPr>
        <p:spPr>
          <a:xfrm>
            <a:off x="381000" y="381000"/>
            <a:ext cx="1722120" cy="294696"/>
          </a:xfrm>
          <a:prstGeom prst="rect">
            <a:avLst/>
          </a:prstGeom>
          <a:noFill/>
        </p:spPr>
        <p:txBody>
          <a:bodyPr vertOverflow="clip" horzOverflow="clip" wrap="square" lIns="0" tIns="0" rIns="0" bIns="0" rtlCol="0" anchor="t">
            <a:spAutoFit/>
          </a:bodyPr>
          <a:lstStyle/>
          <a:p>
            <a:pPr algn="l">
              <a:lnSpc>
                <a:spcPts val="2475"/>
              </a:lnSpc>
            </a:pPr>
            <a:r>
              <a:rPr lang="en-US" sz="2000" b="1" spc="-20" dirty="0">
                <a:solidFill>
                  <a:srgbClr val="BB7FA7">
                    <a:alpha val="100000"/>
                  </a:srgbClr>
                </a:solidFill>
                <a:latin typeface="Plus Jakarta Sans" panose="00000700000000000000" pitchFamily="2" charset="0"/>
              </a:rPr>
              <a:t>Article 13</a:t>
            </a:r>
          </a:p>
        </p:txBody>
      </p:sp>
      <p:sp>
        <p:nvSpPr>
          <p:cNvPr id="440" name="Title text-500">
            <a:extLst>
              <a:ext uri="{FF2B5EF4-FFF2-40B4-BE49-F238E27FC236}">
                <a16:creationId xmlns:a16="http://schemas.microsoft.com/office/drawing/2014/main" id="{111B4A49-B930-4A89-A1CD-6CA2B3D95AED}"/>
              </a:ext>
            </a:extLst>
          </p:cNvPr>
          <p:cNvSpPr txBox="1"/>
          <p:nvPr/>
        </p:nvSpPr>
        <p:spPr>
          <a:xfrm>
            <a:off x="381000" y="847725"/>
            <a:ext cx="13525500" cy="642868"/>
          </a:xfrm>
          <a:prstGeom prst="rect">
            <a:avLst/>
          </a:prstGeom>
          <a:noFill/>
        </p:spPr>
        <p:txBody>
          <a:bodyPr vertOverflow="clip" horzOverflow="clip" wrap="square" lIns="0" tIns="0" rIns="0" bIns="0" rtlCol="0" anchor="t">
            <a:spAutoFit/>
          </a:bodyPr>
          <a:lstStyle/>
          <a:p>
            <a:pPr algn="l">
              <a:lnSpc>
                <a:spcPts val="5544"/>
              </a:lnSpc>
            </a:pPr>
            <a:r>
              <a:rPr lang="en-US" sz="4200" spc="-143" dirty="0">
                <a:solidFill>
                  <a:srgbClr val="0D131D">
                    <a:alpha val="100000"/>
                  </a:srgbClr>
                </a:solidFill>
                <a:latin typeface="Plus Jakarta Sans SemiBold" panose="00000700000000000000" pitchFamily="2" charset="0"/>
              </a:rPr>
              <a:t>Transparency and Provision of Information to deployers</a:t>
            </a:r>
          </a:p>
        </p:txBody>
      </p:sp>
      <p:sp>
        <p:nvSpPr>
          <p:cNvPr id="441" name="Subtitle text-500">
            <a:extLst>
              <a:ext uri="{FF2B5EF4-FFF2-40B4-BE49-F238E27FC236}">
                <a16:creationId xmlns:a16="http://schemas.microsoft.com/office/drawing/2014/main" id="{111B4A49-B930-4A89-A1CD-6CA2B3D95AED}"/>
              </a:ext>
            </a:extLst>
          </p:cNvPr>
          <p:cNvSpPr txBox="1"/>
          <p:nvPr/>
        </p:nvSpPr>
        <p:spPr>
          <a:xfrm>
            <a:off x="380999" y="1761268"/>
            <a:ext cx="10970623" cy="313932"/>
          </a:xfrm>
          <a:prstGeom prst="rect">
            <a:avLst/>
          </a:prstGeom>
          <a:noFill/>
        </p:spPr>
        <p:txBody>
          <a:bodyPr vertOverflow="clip" horzOverflow="clip" wrap="square" lIns="0" tIns="0" rIns="0" bIns="0" rtlCol="0" anchor="t">
            <a:spAutoFit/>
          </a:bodyPr>
          <a:lstStyle/>
          <a:p>
            <a:pPr algn="l">
              <a:lnSpc>
                <a:spcPts val="2664"/>
              </a:lnSpc>
            </a:pPr>
            <a:r>
              <a:rPr lang="en-US" sz="2000" spc="-22" dirty="0">
                <a:solidFill>
                  <a:srgbClr val="555B66">
                    <a:alpha val="100000"/>
                  </a:srgbClr>
                </a:solidFill>
                <a:latin typeface="Plus Jakarta Sans Medium" panose="00000700000000000000" pitchFamily="2" charset="0"/>
              </a:rPr>
              <a:t>Mandatory Disclosures to Enable Safe Deployment and Correct Output Interpretation</a:t>
            </a:r>
          </a:p>
        </p:txBody>
      </p:sp>
      <p:pic>
        <p:nvPicPr>
          <p:cNvPr id="15" name="Rect">
            <a:extLst>
              <a:ext uri="{FF2B5EF4-FFF2-40B4-BE49-F238E27FC236}">
                <a16:creationId xmlns:a16="http://schemas.microsoft.com/office/drawing/2014/main" id="{4535BF70-6C6F-4034-9357-1C844F63968A}"/>
              </a:ext>
            </a:extLst>
          </p:cNvPr>
          <p:cNvPicPr>
            <a:picLocks noChangeAspect="1"/>
          </p:cNvPicPr>
          <p:nvPr/>
        </p:nvPicPr>
        <p:blipFill rotWithShape="1">
          <a:blip r:embed="rId4">
            <a:alphaModFix/>
          </a:blip>
          <a:stretch/>
        </p:blipFill>
        <p:spPr>
          <a:xfrm>
            <a:off x="1333882" y="5902043"/>
            <a:ext cx="4000500" cy="4000500"/>
          </a:xfrm>
          <a:prstGeom prst="rect">
            <a:avLst/>
          </a:prstGeom>
          <a:solidFill>
            <a:srgbClr val="99FFCC"/>
          </a:solidFill>
          <a:effectLst>
            <a:softEdge rad="31750"/>
          </a:effectLst>
        </p:spPr>
      </p:pic>
      <p:pic>
        <p:nvPicPr>
          <p:cNvPr id="3" name="Graphic 2" descr="Arrow circle with solid fill">
            <a:extLst>
              <a:ext uri="{FF2B5EF4-FFF2-40B4-BE49-F238E27FC236}">
                <a16:creationId xmlns:a16="http://schemas.microsoft.com/office/drawing/2014/main" id="{C04123E4-D222-4D0F-BEC5-F6B88795591F}"/>
              </a:ext>
            </a:extLst>
          </p:cNvPr>
          <p:cNvPicPr>
            <a:picLocks noChangeAspect="1"/>
          </p:cNvPicPr>
          <p:nvPr/>
        </p:nvPicPr>
        <p:blipFill>
          <a:blip r:embed="rId141">
            <a:extLst>
              <a:ext uri="{28A0092B-C50C-407E-A947-70E740481C1C}">
                <a14:useLocalDpi xmlns:a14="http://schemas.microsoft.com/office/drawing/2010/main" val="0"/>
              </a:ext>
              <a:ext uri="{96DAC541-7B7A-43D3-8B79-37D633B846F1}">
                <asvg:svgBlip xmlns:asvg="http://schemas.microsoft.com/office/drawing/2016/SVG/main" r:embed="rId142"/>
              </a:ext>
            </a:extLst>
          </a:blip>
          <a:stretch>
            <a:fillRect/>
          </a:stretch>
        </p:blipFill>
        <p:spPr>
          <a:xfrm>
            <a:off x="1385751" y="6032332"/>
            <a:ext cx="717369" cy="717369"/>
          </a:xfrm>
          <a:prstGeom prst="rect">
            <a:avLst/>
          </a:prstGeom>
        </p:spPr>
      </p:pic>
      <p:sp>
        <p:nvSpPr>
          <p:cNvPr id="18" name="Write a strong, concise heading that clearly conveys the main message.-1">
            <a:extLst>
              <a:ext uri="{FF2B5EF4-FFF2-40B4-BE49-F238E27FC236}">
                <a16:creationId xmlns:a16="http://schemas.microsoft.com/office/drawing/2014/main" id="{7FE583C9-1665-4905-882A-2B223F4AEFD2}"/>
              </a:ext>
            </a:extLst>
          </p:cNvPr>
          <p:cNvSpPr txBox="1"/>
          <p:nvPr/>
        </p:nvSpPr>
        <p:spPr>
          <a:xfrm>
            <a:off x="1540955" y="6967537"/>
            <a:ext cx="3271838" cy="1347228"/>
          </a:xfrm>
          <a:prstGeom prst="rect">
            <a:avLst/>
          </a:prstGeom>
          <a:noFill/>
        </p:spPr>
        <p:txBody>
          <a:bodyPr vertOverflow="clip" horzOverflow="clip" wrap="square" lIns="0" tIns="0" rIns="0" bIns="0" rtlCol="0" anchor="t">
            <a:spAutoFit/>
          </a:bodyPr>
          <a:lstStyle/>
          <a:p>
            <a:pPr algn="l">
              <a:lnSpc>
                <a:spcPts val="2664"/>
              </a:lnSpc>
            </a:pPr>
            <a:r>
              <a:rPr lang="en-US" sz="1800" i="1" spc="-22" dirty="0">
                <a:solidFill>
                  <a:srgbClr val="555B66">
                    <a:alpha val="100000"/>
                  </a:srgbClr>
                </a:solidFill>
                <a:latin typeface="Plus Jakarta Sans Medium" panose="00000700000000000000" pitchFamily="2" charset="0"/>
              </a:rPr>
              <a:t>Sufficiently transparent: </a:t>
            </a:r>
            <a:r>
              <a:rPr lang="en-US" sz="1800" spc="-22" dirty="0">
                <a:solidFill>
                  <a:srgbClr val="0D131D"/>
                </a:solidFill>
                <a:latin typeface="Plus Jakarta Sans Medium" panose="00000700000000000000" pitchFamily="2" charset="0"/>
              </a:rPr>
              <a:t> enable deployers  to interpret the system’s output and use it appropriately</a:t>
            </a:r>
          </a:p>
        </p:txBody>
      </p:sp>
    </p:spTree>
    <p:extLst>
      <p:ext uri="{BB962C8B-B14F-4D97-AF65-F5344CB8AC3E}">
        <p14:creationId xmlns:p14="http://schemas.microsoft.com/office/powerpoint/2010/main" val="364804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sp>
        <p:nvSpPr>
          <p:cNvPr id="445" name="Title text-414">
            <a:extLst>
              <a:ext uri="{FF2B5EF4-FFF2-40B4-BE49-F238E27FC236}">
                <a16:creationId xmlns:a16="http://schemas.microsoft.com/office/drawing/2014/main" id="{111B4A49-B930-4A89-A1CD-6CA2B3D95AED}"/>
              </a:ext>
            </a:extLst>
          </p:cNvPr>
          <p:cNvSpPr txBox="1"/>
          <p:nvPr/>
        </p:nvSpPr>
        <p:spPr>
          <a:xfrm>
            <a:off x="3301936" y="381000"/>
            <a:ext cx="11720512" cy="642868"/>
          </a:xfrm>
          <a:prstGeom prst="rect">
            <a:avLst/>
          </a:prstGeom>
          <a:noFill/>
        </p:spPr>
        <p:txBody>
          <a:bodyPr vertOverflow="clip" horzOverflow="clip" wrap="square" lIns="0" tIns="0" rIns="0" bIns="0" rtlCol="0" anchor="t">
            <a:spAutoFit/>
          </a:bodyPr>
          <a:lstStyle/>
          <a:p>
            <a:pPr algn="ctr">
              <a:lnSpc>
                <a:spcPts val="5544"/>
              </a:lnSpc>
            </a:pPr>
            <a:r>
              <a:rPr lang="en-US" sz="4200" spc="-143" dirty="0">
                <a:solidFill>
                  <a:srgbClr val="0D131D">
                    <a:alpha val="100000"/>
                  </a:srgbClr>
                </a:solidFill>
                <a:latin typeface="Plus Jakarta Sans SemiBold" panose="00000700000000000000" pitchFamily="2" charset="0"/>
              </a:rPr>
              <a:t>Human Oversight</a:t>
            </a:r>
          </a:p>
        </p:txBody>
      </p:sp>
      <p:sp>
        <p:nvSpPr>
          <p:cNvPr id="446" name="Subtitle text-442">
            <a:extLst>
              <a:ext uri="{FF2B5EF4-FFF2-40B4-BE49-F238E27FC236}">
                <a16:creationId xmlns:a16="http://schemas.microsoft.com/office/drawing/2014/main" id="{111B4A49-B930-4A89-A1CD-6CA2B3D95AED}"/>
              </a:ext>
            </a:extLst>
          </p:cNvPr>
          <p:cNvSpPr txBox="1"/>
          <p:nvPr/>
        </p:nvSpPr>
        <p:spPr>
          <a:xfrm>
            <a:off x="3301936" y="1294543"/>
            <a:ext cx="11720512" cy="346249"/>
          </a:xfrm>
          <a:prstGeom prst="rect">
            <a:avLst/>
          </a:prstGeom>
          <a:noFill/>
        </p:spPr>
        <p:txBody>
          <a:bodyPr vertOverflow="clip" horzOverflow="clip" wrap="square" lIns="0" tIns="0" rIns="0" bIns="0" rtlCol="0" anchor="t">
            <a:spAutoFit/>
          </a:bodyPr>
          <a:lstStyle/>
          <a:p>
            <a:pPr algn="ctr">
              <a:lnSpc>
                <a:spcPts val="2664"/>
              </a:lnSpc>
            </a:pPr>
            <a:r>
              <a:rPr lang="en-US" sz="2400" spc="-22" dirty="0">
                <a:solidFill>
                  <a:srgbClr val="555B66">
                    <a:alpha val="100000"/>
                  </a:srgbClr>
                </a:solidFill>
                <a:latin typeface="Plus Jakarta Sans Medium" panose="00000700000000000000" pitchFamily="2" charset="0"/>
              </a:rPr>
              <a:t>Implementing Article 14</a:t>
            </a:r>
          </a:p>
        </p:txBody>
      </p:sp>
      <p:pic>
        <p:nvPicPr>
          <p:cNvPr id="447" name="gearprocess3node-Layer_1">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extLst>
              <a:ext uri="{FE8BCB3D-FA03-4318-BA1A-AF79FC820AD6}">
                <asvg:svgBlip xmlns:asvg="http://schemas.microsoft.com/office/drawing/2016/SVG/main" xmlns:p14="http://schemas.microsoft.com/office/powerpoint/2010/main" xmlns:a14="http://schemas.microsoft.com/office/drawing/2010/main" xmlns:a16="http://schemas.microsoft.com/office/drawing/2014/main" xmlns="" r:embed="rId147"/>
                <a14:useLocalDpi xmlns:a14="http://schemas.microsoft.com/office/drawing/2010/main" xmlns:p14="http://schemas.microsoft.com/office/powerpoint/2010/main" xmlns:asvg="http://schemas.microsoft.com/office/drawing/2016/SVG/main" xmlns:a16="http://schemas.microsoft.com/office/drawing/2014/main" xmlns="" val="0"/>
              </a:ext>
            </a:extLst>
          </a:blip>
          <a:srcRect t="-44" b="-44"/>
          <a:stretch/>
        </p:blipFill>
        <p:spPr>
          <a:xfrm>
            <a:off x="381000" y="2784158"/>
            <a:ext cx="17525810" cy="6572060"/>
          </a:xfrm>
          <a:prstGeom prst="rect">
            <a:avLst/>
          </a:prstGeom>
        </p:spPr>
      </p:pic>
      <p:pic>
        <p:nvPicPr>
          <p:cNvPr id="448"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148">
            <a:alphaModFix/>
            <a:extLst>
              <a:ext uri="{237F3BD1-BC73-4181-9BFA-00CE0EAC3972}">
                <asvg:svgBlip xmlns:asvg="http://schemas.microsoft.com/office/drawing/2016/SVG/main" xmlns:p14="http://schemas.microsoft.com/office/powerpoint/2010/main" xmlns:a14="http://schemas.microsoft.com/office/drawing/2010/main" xmlns:a16="http://schemas.microsoft.com/office/drawing/2014/main" xmlns="" r:embed="rId150"/>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6294977" y="6002655"/>
            <a:ext cx="584168" cy="584168"/>
          </a:xfrm>
          <a:prstGeom prst="rect">
            <a:avLst/>
          </a:prstGeom>
        </p:spPr>
      </p:pic>
      <p:pic>
        <p:nvPicPr>
          <p:cNvPr id="450"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151">
            <a:alphaModFix/>
          </a:blip>
          <a:stretch/>
        </p:blipFill>
        <p:spPr>
          <a:xfrm>
            <a:off x="11795665" y="5974366"/>
            <a:ext cx="438150" cy="438150"/>
          </a:xfrm>
          <a:prstGeom prst="rect">
            <a:avLst/>
          </a:prstGeom>
        </p:spPr>
      </p:pic>
      <p:pic>
        <p:nvPicPr>
          <p:cNvPr id="452"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152">
            <a:alphaModFix/>
          </a:blip>
          <a:stretch/>
        </p:blipFill>
        <p:spPr>
          <a:xfrm>
            <a:off x="9124760" y="6880955"/>
            <a:ext cx="657225" cy="657225"/>
          </a:xfrm>
          <a:prstGeom prst="rect">
            <a:avLst/>
          </a:prstGeom>
        </p:spPr>
      </p:pic>
      <p:sp>
        <p:nvSpPr>
          <p:cNvPr id="454"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381000" y="2983516"/>
            <a:ext cx="4567238" cy="371897"/>
          </a:xfrm>
          <a:prstGeom prst="rect">
            <a:avLst/>
          </a:prstGeom>
          <a:noFill/>
        </p:spPr>
        <p:txBody>
          <a:bodyPr vertOverflow="clip" horzOverflow="clip" wrap="square" lIns="0" tIns="0" rIns="0" bIns="0" rtlCol="0" anchor="t">
            <a:spAutoFit/>
          </a:bodyPr>
          <a:lstStyle/>
          <a:p>
            <a:pPr algn="r">
              <a:lnSpc>
                <a:spcPts val="2940"/>
              </a:lnSpc>
            </a:pPr>
            <a:r>
              <a:rPr lang="en-US" sz="2800" spc="-71" dirty="0">
                <a:solidFill>
                  <a:srgbClr val="0D131D">
                    <a:alpha val="100000"/>
                  </a:srgbClr>
                </a:solidFill>
                <a:latin typeface="Plus Jakarta Sans SemiBold" panose="00000700000000000000" pitchFamily="2" charset="0"/>
              </a:rPr>
              <a:t>Human-in-the-Loop</a:t>
            </a:r>
          </a:p>
        </p:txBody>
      </p:sp>
      <p:sp>
        <p:nvSpPr>
          <p:cNvPr id="455" name="Provide a descriptive paragraph that explains the concept, data, or key insight.-1">
            <a:extLst>
              <a:ext uri="{FF2B5EF4-FFF2-40B4-BE49-F238E27FC236}">
                <a16:creationId xmlns:a16="http://schemas.microsoft.com/office/drawing/2014/main" id="{111B4A49-B930-4A89-A1CD-6CA2B3D95AED}"/>
              </a:ext>
            </a:extLst>
          </p:cNvPr>
          <p:cNvSpPr txBox="1"/>
          <p:nvPr/>
        </p:nvSpPr>
        <p:spPr>
          <a:xfrm>
            <a:off x="381000" y="3471100"/>
            <a:ext cx="4567238" cy="952500"/>
          </a:xfrm>
          <a:prstGeom prst="rect">
            <a:avLst/>
          </a:prstGeom>
          <a:noFill/>
        </p:spPr>
        <p:txBody>
          <a:bodyPr vertOverflow="clip" horzOverflow="clip" wrap="square" lIns="0" tIns="0" rIns="0" bIns="0" rtlCol="0" anchor="t">
            <a:spAutoFit/>
          </a:bodyPr>
          <a:lstStyle/>
          <a:p>
            <a:pPr algn="r">
              <a:lnSpc>
                <a:spcPts val="2475"/>
              </a:lnSpc>
            </a:pPr>
            <a:r>
              <a:rPr lang="en-US" sz="2400" spc="-20" dirty="0">
                <a:solidFill>
                  <a:srgbClr val="0D131D">
                    <a:alpha val="70000"/>
                  </a:srgbClr>
                </a:solidFill>
                <a:latin typeface="Plus Jakarta Sans Medium" panose="00000700000000000000" pitchFamily="2" charset="0"/>
              </a:rPr>
              <a:t>Direct human involvement in decision-making steps to ensure ethical and safe outputs.</a:t>
            </a:r>
          </a:p>
        </p:txBody>
      </p:sp>
      <p:sp>
        <p:nvSpPr>
          <p:cNvPr id="456"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13963650" y="5478208"/>
            <a:ext cx="3976688" cy="371897"/>
          </a:xfrm>
          <a:prstGeom prst="rect">
            <a:avLst/>
          </a:prstGeom>
          <a:noFill/>
        </p:spPr>
        <p:txBody>
          <a:bodyPr vertOverflow="clip" horzOverflow="clip" wrap="square" lIns="0" tIns="0" rIns="0" bIns="0" rtlCol="0" anchor="t">
            <a:spAutoFit/>
          </a:bodyPr>
          <a:lstStyle/>
          <a:p>
            <a:pPr algn="l">
              <a:lnSpc>
                <a:spcPts val="2940"/>
              </a:lnSpc>
            </a:pPr>
            <a:r>
              <a:rPr lang="en-US" sz="2800" spc="-71" dirty="0">
                <a:solidFill>
                  <a:srgbClr val="0D131D">
                    <a:alpha val="100000"/>
                  </a:srgbClr>
                </a:solidFill>
                <a:latin typeface="Plus Jakarta Sans SemiBold" panose="00000700000000000000" pitchFamily="2" charset="0"/>
              </a:rPr>
              <a:t>Human-on-the-Loop</a:t>
            </a:r>
          </a:p>
        </p:txBody>
      </p:sp>
      <p:sp>
        <p:nvSpPr>
          <p:cNvPr id="457"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13963650" y="5965793"/>
            <a:ext cx="3976688" cy="961802"/>
          </a:xfrm>
          <a:prstGeom prst="rect">
            <a:avLst/>
          </a:prstGeom>
          <a:noFill/>
        </p:spPr>
        <p:txBody>
          <a:bodyPr vertOverflow="clip" horzOverflow="clip" wrap="square" lIns="0" tIns="0" rIns="0" bIns="0" rtlCol="0" anchor="t">
            <a:spAutoFit/>
          </a:bodyPr>
          <a:lstStyle/>
          <a:p>
            <a:pPr algn="l">
              <a:lnSpc>
                <a:spcPts val="2475"/>
              </a:lnSpc>
            </a:pPr>
            <a:r>
              <a:rPr lang="en-US" sz="2400" spc="-20" dirty="0">
                <a:solidFill>
                  <a:srgbClr val="0D131D">
                    <a:alpha val="70000"/>
                  </a:srgbClr>
                </a:solidFill>
                <a:latin typeface="Plus Jakarta Sans Medium" panose="00000700000000000000" pitchFamily="2" charset="0"/>
              </a:rPr>
              <a:t>Supervisory monitoring where humans intervene if system acts unexpectedly.</a:t>
            </a:r>
          </a:p>
        </p:txBody>
      </p:sp>
      <p:sp>
        <p:nvSpPr>
          <p:cNvPr id="458" name="Write a strong, concise heading that clearly conveys the main message.-3">
            <a:extLst>
              <a:ext uri="{FF2B5EF4-FFF2-40B4-BE49-F238E27FC236}">
                <a16:creationId xmlns:a16="http://schemas.microsoft.com/office/drawing/2014/main" id="{111B4A49-B930-4A89-A1CD-6CA2B3D95AED}"/>
              </a:ext>
            </a:extLst>
          </p:cNvPr>
          <p:cNvSpPr txBox="1"/>
          <p:nvPr/>
        </p:nvSpPr>
        <p:spPr>
          <a:xfrm>
            <a:off x="381000" y="7730109"/>
            <a:ext cx="4567238" cy="371897"/>
          </a:xfrm>
          <a:prstGeom prst="rect">
            <a:avLst/>
          </a:prstGeom>
          <a:noFill/>
        </p:spPr>
        <p:txBody>
          <a:bodyPr vertOverflow="clip" horzOverflow="clip" wrap="square" lIns="0" tIns="0" rIns="0" bIns="0" rtlCol="0" anchor="t">
            <a:spAutoFit/>
          </a:bodyPr>
          <a:lstStyle/>
          <a:p>
            <a:pPr algn="r">
              <a:lnSpc>
                <a:spcPts val="2940"/>
              </a:lnSpc>
            </a:pPr>
            <a:r>
              <a:rPr lang="en-US" sz="2800" spc="-71" dirty="0">
                <a:solidFill>
                  <a:srgbClr val="0D131D">
                    <a:alpha val="100000"/>
                  </a:srgbClr>
                </a:solidFill>
                <a:latin typeface="Plus Jakarta Sans SemiBold" panose="00000700000000000000" pitchFamily="2" charset="0"/>
              </a:rPr>
              <a:t>Automation Bias Prevention</a:t>
            </a:r>
          </a:p>
        </p:txBody>
      </p:sp>
      <p:sp>
        <p:nvSpPr>
          <p:cNvPr id="459" name="Provide a descriptive paragraph that explains the concept, data, or key insight.-3">
            <a:extLst>
              <a:ext uri="{FF2B5EF4-FFF2-40B4-BE49-F238E27FC236}">
                <a16:creationId xmlns:a16="http://schemas.microsoft.com/office/drawing/2014/main" id="{111B4A49-B930-4A89-A1CD-6CA2B3D95AED}"/>
              </a:ext>
            </a:extLst>
          </p:cNvPr>
          <p:cNvSpPr txBox="1"/>
          <p:nvPr/>
        </p:nvSpPr>
        <p:spPr>
          <a:xfrm>
            <a:off x="381000" y="8217694"/>
            <a:ext cx="4567238" cy="1282402"/>
          </a:xfrm>
          <a:prstGeom prst="rect">
            <a:avLst/>
          </a:prstGeom>
          <a:noFill/>
        </p:spPr>
        <p:txBody>
          <a:bodyPr vertOverflow="clip" horzOverflow="clip" wrap="square" lIns="0" tIns="0" rIns="0" bIns="0" rtlCol="0" anchor="t">
            <a:spAutoFit/>
          </a:bodyPr>
          <a:lstStyle/>
          <a:p>
            <a:pPr algn="r">
              <a:lnSpc>
                <a:spcPts val="2475"/>
              </a:lnSpc>
            </a:pPr>
            <a:r>
              <a:rPr lang="en-US" sz="2400" spc="-20" dirty="0">
                <a:solidFill>
                  <a:srgbClr val="0D131D">
                    <a:alpha val="70000"/>
                  </a:srgbClr>
                </a:solidFill>
                <a:latin typeface="Plus Jakarta Sans Medium" panose="00000700000000000000" pitchFamily="2" charset="0"/>
              </a:rPr>
              <a:t>Technical measures that prevent overseers from blindly following system-generated outputs.</a:t>
            </a:r>
          </a:p>
        </p:txBody>
      </p:sp>
    </p:spTree>
    <p:extLst>
      <p:ext uri="{BB962C8B-B14F-4D97-AF65-F5344CB8AC3E}">
        <p14:creationId xmlns:p14="http://schemas.microsoft.com/office/powerpoint/2010/main" val="364804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sp>
        <p:nvSpPr>
          <p:cNvPr id="463" name="Title text-483">
            <a:extLst>
              <a:ext uri="{FF2B5EF4-FFF2-40B4-BE49-F238E27FC236}">
                <a16:creationId xmlns:a16="http://schemas.microsoft.com/office/drawing/2014/main" id="{111B4A49-B930-4A89-A1CD-6CA2B3D95AED}"/>
              </a:ext>
            </a:extLst>
          </p:cNvPr>
          <p:cNvSpPr txBox="1"/>
          <p:nvPr/>
        </p:nvSpPr>
        <p:spPr>
          <a:xfrm>
            <a:off x="3301936" y="381000"/>
            <a:ext cx="11720512" cy="642868"/>
          </a:xfrm>
          <a:prstGeom prst="rect">
            <a:avLst/>
          </a:prstGeom>
          <a:noFill/>
        </p:spPr>
        <p:txBody>
          <a:bodyPr vertOverflow="clip" horzOverflow="clip" wrap="square" lIns="0" tIns="0" rIns="0" bIns="0" rtlCol="0" anchor="t">
            <a:spAutoFit/>
          </a:bodyPr>
          <a:lstStyle/>
          <a:p>
            <a:pPr algn="ctr">
              <a:lnSpc>
                <a:spcPts val="5544"/>
              </a:lnSpc>
            </a:pPr>
            <a:r>
              <a:rPr lang="en-US" sz="4200" spc="-143" dirty="0">
                <a:solidFill>
                  <a:srgbClr val="0D131D">
                    <a:alpha val="100000"/>
                  </a:srgbClr>
                </a:solidFill>
                <a:latin typeface="Plus Jakarta Sans SemiBold" panose="00000700000000000000" pitchFamily="2" charset="0"/>
              </a:rPr>
              <a:t>Technical Integrity Trinity</a:t>
            </a:r>
          </a:p>
        </p:txBody>
      </p:sp>
      <p:sp>
        <p:nvSpPr>
          <p:cNvPr id="464" name="Subtitle text-483">
            <a:extLst>
              <a:ext uri="{FF2B5EF4-FFF2-40B4-BE49-F238E27FC236}">
                <a16:creationId xmlns:a16="http://schemas.microsoft.com/office/drawing/2014/main" id="{111B4A49-B930-4A89-A1CD-6CA2B3D95AED}"/>
              </a:ext>
            </a:extLst>
          </p:cNvPr>
          <p:cNvSpPr txBox="1"/>
          <p:nvPr/>
        </p:nvSpPr>
        <p:spPr>
          <a:xfrm>
            <a:off x="3301936" y="1294543"/>
            <a:ext cx="11720512" cy="692497"/>
          </a:xfrm>
          <a:prstGeom prst="rect">
            <a:avLst/>
          </a:prstGeom>
          <a:noFill/>
        </p:spPr>
        <p:txBody>
          <a:bodyPr vertOverflow="clip" horzOverflow="clip" wrap="square" lIns="0" tIns="0" rIns="0" bIns="0" rtlCol="0" anchor="t">
            <a:spAutoFit/>
          </a:bodyPr>
          <a:lstStyle/>
          <a:p>
            <a:pPr algn="ctr">
              <a:lnSpc>
                <a:spcPts val="2664"/>
              </a:lnSpc>
            </a:pPr>
            <a:r>
              <a:rPr lang="en-US" sz="2400" spc="-22" dirty="0">
                <a:solidFill>
                  <a:srgbClr val="555B66">
                    <a:alpha val="100000"/>
                  </a:srgbClr>
                </a:solidFill>
                <a:latin typeface="Plus Jakarta Sans Medium" panose="00000700000000000000" pitchFamily="2" charset="0"/>
              </a:rPr>
              <a:t>Maintaining Consistency Across Accuracy, Robustness, and Cybersecurity – Article 15</a:t>
            </a:r>
          </a:p>
        </p:txBody>
      </p:sp>
      <p:pic>
        <p:nvPicPr>
          <p:cNvPr id="465" name="stackblock3node-Layer_1">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6972586" y="2238375"/>
            <a:ext cx="4342638" cy="7663624"/>
          </a:xfrm>
          <a:prstGeom prst="rect">
            <a:avLst/>
          </a:prstGeom>
        </p:spPr>
      </p:pic>
      <p:sp>
        <p:nvSpPr>
          <p:cNvPr id="466"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1752600" y="3590734"/>
            <a:ext cx="5024438" cy="371897"/>
          </a:xfrm>
          <a:prstGeom prst="rect">
            <a:avLst/>
          </a:prstGeom>
          <a:noFill/>
        </p:spPr>
        <p:txBody>
          <a:bodyPr vertOverflow="clip" horzOverflow="clip" wrap="square" lIns="0" tIns="0" rIns="0" bIns="0" rtlCol="0" anchor="t">
            <a:spAutoFit/>
          </a:bodyPr>
          <a:lstStyle/>
          <a:p>
            <a:pPr algn="r">
              <a:lnSpc>
                <a:spcPts val="2940"/>
              </a:lnSpc>
            </a:pPr>
            <a:r>
              <a:rPr lang="en-US" sz="2800" spc="-71" dirty="0">
                <a:solidFill>
                  <a:srgbClr val="0D131D">
                    <a:alpha val="100000"/>
                  </a:srgbClr>
                </a:solidFill>
                <a:latin typeface="Plus Jakarta Sans SemiBold" panose="00000700000000000000" pitchFamily="2" charset="0"/>
              </a:rPr>
              <a:t>Accuracy Metrics</a:t>
            </a:r>
          </a:p>
        </p:txBody>
      </p:sp>
      <p:sp>
        <p:nvSpPr>
          <p:cNvPr id="467" name="Provide a descriptive paragraph that explains the concept, data, or key insight.-1">
            <a:extLst>
              <a:ext uri="{FF2B5EF4-FFF2-40B4-BE49-F238E27FC236}">
                <a16:creationId xmlns:a16="http://schemas.microsoft.com/office/drawing/2014/main" id="{111B4A49-B930-4A89-A1CD-6CA2B3D95AED}"/>
              </a:ext>
            </a:extLst>
          </p:cNvPr>
          <p:cNvSpPr txBox="1"/>
          <p:nvPr/>
        </p:nvSpPr>
        <p:spPr>
          <a:xfrm>
            <a:off x="1752600" y="4078319"/>
            <a:ext cx="5024438" cy="930448"/>
          </a:xfrm>
          <a:prstGeom prst="rect">
            <a:avLst/>
          </a:prstGeom>
          <a:noFill/>
        </p:spPr>
        <p:txBody>
          <a:bodyPr vertOverflow="clip" horzOverflow="clip" wrap="square" lIns="0" tIns="0" rIns="0" bIns="0" rtlCol="0" anchor="t">
            <a:spAutoFit/>
          </a:bodyPr>
          <a:lstStyle/>
          <a:p>
            <a:pPr algn="r">
              <a:lnSpc>
                <a:spcPts val="2475"/>
              </a:lnSpc>
            </a:pPr>
            <a:r>
              <a:rPr lang="en-US" sz="2000" spc="-20" dirty="0">
                <a:solidFill>
                  <a:srgbClr val="0D131D">
                    <a:alpha val="70000"/>
                  </a:srgbClr>
                </a:solidFill>
                <a:latin typeface="Plus Jakarta Sans Medium" panose="00000700000000000000" pitchFamily="2" charset="0"/>
              </a:rPr>
              <a:t>Defined and declared levels of performance accuracy that must be consistently maintained.</a:t>
            </a:r>
          </a:p>
        </p:txBody>
      </p:sp>
      <p:sp>
        <p:nvSpPr>
          <p:cNvPr id="468"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11532203" y="5507641"/>
            <a:ext cx="5033962" cy="371897"/>
          </a:xfrm>
          <a:prstGeom prst="rect">
            <a:avLst/>
          </a:prstGeom>
          <a:noFill/>
        </p:spPr>
        <p:txBody>
          <a:bodyPr vertOverflow="clip" horzOverflow="clip" wrap="square" lIns="0" tIns="0" rIns="0" bIns="0" rtlCol="0" anchor="t">
            <a:spAutoFit/>
          </a:bodyPr>
          <a:lstStyle/>
          <a:p>
            <a:pPr algn="l">
              <a:lnSpc>
                <a:spcPts val="2940"/>
              </a:lnSpc>
            </a:pPr>
            <a:r>
              <a:rPr lang="en-US" sz="2800" spc="-71" dirty="0">
                <a:solidFill>
                  <a:srgbClr val="0D131D">
                    <a:alpha val="100000"/>
                  </a:srgbClr>
                </a:solidFill>
                <a:latin typeface="Plus Jakarta Sans SemiBold" panose="00000700000000000000" pitchFamily="2" charset="0"/>
              </a:rPr>
              <a:t>Robustness &amp; Resilience</a:t>
            </a:r>
          </a:p>
        </p:txBody>
      </p:sp>
      <p:sp>
        <p:nvSpPr>
          <p:cNvPr id="469"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11532203" y="5995226"/>
            <a:ext cx="5033962" cy="935897"/>
          </a:xfrm>
          <a:prstGeom prst="rect">
            <a:avLst/>
          </a:prstGeom>
          <a:noFill/>
        </p:spPr>
        <p:txBody>
          <a:bodyPr vertOverflow="clip" horzOverflow="clip" wrap="square" lIns="0" tIns="0" rIns="0" bIns="0" rtlCol="0" anchor="t">
            <a:spAutoFit/>
          </a:bodyPr>
          <a:lstStyle/>
          <a:p>
            <a:pPr algn="l">
              <a:lnSpc>
                <a:spcPts val="2475"/>
              </a:lnSpc>
            </a:pPr>
            <a:r>
              <a:rPr lang="en-US" sz="2000" spc="-20" dirty="0">
                <a:solidFill>
                  <a:srgbClr val="0D131D">
                    <a:alpha val="70000"/>
                  </a:srgbClr>
                </a:solidFill>
                <a:latin typeface="Plus Jakarta Sans Medium" panose="00000700000000000000" pitchFamily="2" charset="0"/>
              </a:rPr>
              <a:t>Redundancy and fail-safe plans to withstand errors, faults, or environmental inconsistencies.</a:t>
            </a:r>
          </a:p>
        </p:txBody>
      </p:sp>
      <p:sp>
        <p:nvSpPr>
          <p:cNvPr id="470" name="Write a strong, concise heading that clearly conveys the main message.-3">
            <a:extLst>
              <a:ext uri="{FF2B5EF4-FFF2-40B4-BE49-F238E27FC236}">
                <a16:creationId xmlns:a16="http://schemas.microsoft.com/office/drawing/2014/main" id="{111B4A49-B930-4A89-A1CD-6CA2B3D95AED}"/>
              </a:ext>
            </a:extLst>
          </p:cNvPr>
          <p:cNvSpPr txBox="1"/>
          <p:nvPr/>
        </p:nvSpPr>
        <p:spPr>
          <a:xfrm>
            <a:off x="1752600" y="7424547"/>
            <a:ext cx="5024438" cy="371897"/>
          </a:xfrm>
          <a:prstGeom prst="rect">
            <a:avLst/>
          </a:prstGeom>
          <a:noFill/>
        </p:spPr>
        <p:txBody>
          <a:bodyPr vertOverflow="clip" horzOverflow="clip" wrap="square" lIns="0" tIns="0" rIns="0" bIns="0" rtlCol="0" anchor="t">
            <a:spAutoFit/>
          </a:bodyPr>
          <a:lstStyle/>
          <a:p>
            <a:pPr algn="r">
              <a:lnSpc>
                <a:spcPts val="2940"/>
              </a:lnSpc>
            </a:pPr>
            <a:r>
              <a:rPr lang="en-US" sz="2800" spc="-71" dirty="0">
                <a:solidFill>
                  <a:srgbClr val="0D131D">
                    <a:alpha val="100000"/>
                  </a:srgbClr>
                </a:solidFill>
                <a:latin typeface="Plus Jakarta Sans SemiBold" panose="00000700000000000000" pitchFamily="2" charset="0"/>
              </a:rPr>
              <a:t>Cybersecurity Defense</a:t>
            </a:r>
          </a:p>
        </p:txBody>
      </p:sp>
      <p:sp>
        <p:nvSpPr>
          <p:cNvPr id="471" name="Provide a descriptive paragraph that explains the concept, data, or key insight.-3">
            <a:extLst>
              <a:ext uri="{FF2B5EF4-FFF2-40B4-BE49-F238E27FC236}">
                <a16:creationId xmlns:a16="http://schemas.microsoft.com/office/drawing/2014/main" id="{111B4A49-B930-4A89-A1CD-6CA2B3D95AED}"/>
              </a:ext>
            </a:extLst>
          </p:cNvPr>
          <p:cNvSpPr txBox="1"/>
          <p:nvPr/>
        </p:nvSpPr>
        <p:spPr>
          <a:xfrm>
            <a:off x="1752600" y="7912132"/>
            <a:ext cx="5024438" cy="935897"/>
          </a:xfrm>
          <a:prstGeom prst="rect">
            <a:avLst/>
          </a:prstGeom>
          <a:noFill/>
        </p:spPr>
        <p:txBody>
          <a:bodyPr vertOverflow="clip" horzOverflow="clip" wrap="square" lIns="0" tIns="0" rIns="0" bIns="0" rtlCol="0" anchor="t">
            <a:spAutoFit/>
          </a:bodyPr>
          <a:lstStyle/>
          <a:p>
            <a:pPr algn="r">
              <a:lnSpc>
                <a:spcPts val="2475"/>
              </a:lnSpc>
            </a:pPr>
            <a:r>
              <a:rPr lang="en-US" sz="2000" spc="-20" dirty="0">
                <a:solidFill>
                  <a:srgbClr val="0D131D">
                    <a:alpha val="70000"/>
                  </a:srgbClr>
                </a:solidFill>
                <a:latin typeface="Plus Jakarta Sans Medium" panose="00000700000000000000" pitchFamily="2" charset="0"/>
              </a:rPr>
              <a:t>Specific protections against data poisoning, model evasion, and adversarial attacks.</a:t>
            </a:r>
          </a:p>
        </p:txBody>
      </p:sp>
    </p:spTree>
    <p:extLst>
      <p:ext uri="{BB962C8B-B14F-4D97-AF65-F5344CB8AC3E}">
        <p14:creationId xmlns:p14="http://schemas.microsoft.com/office/powerpoint/2010/main" val="364804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Label text-433">
            <a:extLst>
              <a:ext uri="{FF2B5EF4-FFF2-40B4-BE49-F238E27FC236}">
                <a16:creationId xmlns:a16="http://schemas.microsoft.com/office/drawing/2014/main" id="{111B4A49-B930-4A89-A1CD-6CA2B3D95AED}"/>
              </a:ext>
            </a:extLst>
          </p:cNvPr>
          <p:cNvSpPr txBox="1"/>
          <p:nvPr/>
        </p:nvSpPr>
        <p:spPr>
          <a:xfrm>
            <a:off x="381000" y="381000"/>
            <a:ext cx="1671638" cy="323850"/>
          </a:xfrm>
          <a:prstGeom prst="rect">
            <a:avLst/>
          </a:prstGeom>
          <a:noFill/>
        </p:spPr>
        <p:txBody>
          <a:bodyPr vertOverflow="clip" horzOverflow="clip" wrap="square" lIns="0" tIns="0" rIns="0" bIns="0" rtlCol="0" anchor="t">
            <a:spAutoFit/>
          </a:bodyPr>
          <a:lstStyle/>
          <a:p>
            <a:pPr algn="l">
              <a:lnSpc>
                <a:spcPts val="2475"/>
              </a:lnSpc>
            </a:pPr>
            <a:r>
              <a:rPr lang="en-US" sz="1650" b="1" spc="-20" dirty="0">
                <a:solidFill>
                  <a:srgbClr val="BB7FA7">
                    <a:alpha val="100000"/>
                  </a:srgbClr>
                </a:solidFill>
                <a:latin typeface="Plus Jakarta Sans" panose="00000700000000000000" pitchFamily="2" charset="0"/>
              </a:rPr>
              <a:t>QMS Integration</a:t>
            </a:r>
          </a:p>
        </p:txBody>
      </p:sp>
      <p:sp>
        <p:nvSpPr>
          <p:cNvPr id="494" name="Title text-421">
            <a:extLst>
              <a:ext uri="{FF2B5EF4-FFF2-40B4-BE49-F238E27FC236}">
                <a16:creationId xmlns:a16="http://schemas.microsoft.com/office/drawing/2014/main" id="{111B4A49-B930-4A89-A1CD-6CA2B3D95AED}"/>
              </a:ext>
            </a:extLst>
          </p:cNvPr>
          <p:cNvSpPr txBox="1"/>
          <p:nvPr/>
        </p:nvSpPr>
        <p:spPr>
          <a:xfrm>
            <a:off x="380999" y="847725"/>
            <a:ext cx="16134471" cy="642868"/>
          </a:xfrm>
          <a:prstGeom prst="rect">
            <a:avLst/>
          </a:prstGeom>
          <a:noFill/>
        </p:spPr>
        <p:txBody>
          <a:bodyPr vertOverflow="clip" horzOverflow="clip" wrap="square" lIns="0" tIns="0" rIns="0" bIns="0" rtlCol="0" anchor="t">
            <a:spAutoFit/>
          </a:bodyPr>
          <a:lstStyle/>
          <a:p>
            <a:pPr algn="l">
              <a:lnSpc>
                <a:spcPts val="5544"/>
              </a:lnSpc>
            </a:pPr>
            <a:r>
              <a:rPr lang="en-US" sz="4200" spc="-143" dirty="0">
                <a:solidFill>
                  <a:srgbClr val="0D131D">
                    <a:alpha val="100000"/>
                  </a:srgbClr>
                </a:solidFill>
                <a:latin typeface="Plus Jakarta Sans SemiBold" panose="00000700000000000000" pitchFamily="2" charset="0"/>
              </a:rPr>
              <a:t>Operationalizing AI Requirements in your Quality System</a:t>
            </a:r>
          </a:p>
        </p:txBody>
      </p:sp>
      <p:sp>
        <p:nvSpPr>
          <p:cNvPr id="495" name="Subtitle text-427">
            <a:extLst>
              <a:ext uri="{FF2B5EF4-FFF2-40B4-BE49-F238E27FC236}">
                <a16:creationId xmlns:a16="http://schemas.microsoft.com/office/drawing/2014/main" id="{111B4A49-B930-4A89-A1CD-6CA2B3D95AED}"/>
              </a:ext>
            </a:extLst>
          </p:cNvPr>
          <p:cNvSpPr txBox="1"/>
          <p:nvPr/>
        </p:nvSpPr>
        <p:spPr>
          <a:xfrm>
            <a:off x="506363" y="1761267"/>
            <a:ext cx="14095901" cy="1038746"/>
          </a:xfrm>
          <a:prstGeom prst="rect">
            <a:avLst/>
          </a:prstGeom>
          <a:noFill/>
        </p:spPr>
        <p:txBody>
          <a:bodyPr vertOverflow="clip" horzOverflow="clip" wrap="square" lIns="0" tIns="0" rIns="0" bIns="0" rtlCol="0" anchor="t">
            <a:spAutoFit/>
          </a:bodyPr>
          <a:lstStyle/>
          <a:p>
            <a:pPr algn="l">
              <a:lnSpc>
                <a:spcPts val="2664"/>
              </a:lnSpc>
            </a:pPr>
            <a:r>
              <a:rPr lang="en-US" sz="2400" spc="-22" dirty="0">
                <a:solidFill>
                  <a:srgbClr val="555B66">
                    <a:alpha val="100000"/>
                  </a:srgbClr>
                </a:solidFill>
                <a:latin typeface="Plus Jakarta Sans Medium" panose="00000700000000000000" pitchFamily="2" charset="0"/>
              </a:rPr>
              <a:t>Article 17 – QMS (</a:t>
            </a:r>
            <a:r>
              <a:rPr lang="en-US" sz="2400" i="1" spc="-22" dirty="0">
                <a:solidFill>
                  <a:srgbClr val="555B66">
                    <a:alpha val="100000"/>
                  </a:srgbClr>
                </a:solidFill>
                <a:latin typeface="Plus Jakarta Sans Medium" panose="00000700000000000000" pitchFamily="2" charset="0"/>
              </a:rPr>
              <a:t>not called out in Proposed Solution</a:t>
            </a:r>
            <a:r>
              <a:rPr lang="en-US" sz="2400" spc="-22" dirty="0">
                <a:solidFill>
                  <a:srgbClr val="555B66">
                    <a:alpha val="100000"/>
                  </a:srgbClr>
                </a:solidFill>
                <a:latin typeface="Plus Jakarta Sans Medium" panose="00000700000000000000" pitchFamily="2" charset="0"/>
              </a:rPr>
              <a:t>) – ISO 13485 is Medical Device QMS</a:t>
            </a:r>
          </a:p>
          <a:p>
            <a:pPr algn="l">
              <a:lnSpc>
                <a:spcPts val="2664"/>
              </a:lnSpc>
            </a:pPr>
            <a:endParaRPr lang="en-US" sz="2400" spc="-22" dirty="0">
              <a:solidFill>
                <a:srgbClr val="555B66">
                  <a:alpha val="100000"/>
                </a:srgbClr>
              </a:solidFill>
              <a:latin typeface="Plus Jakarta Sans Medium" panose="00000700000000000000" pitchFamily="2" charset="0"/>
            </a:endParaRPr>
          </a:p>
          <a:p>
            <a:pPr algn="l">
              <a:lnSpc>
                <a:spcPts val="2664"/>
              </a:lnSpc>
            </a:pPr>
            <a:r>
              <a:rPr lang="en-US" sz="2400" spc="-22" dirty="0">
                <a:solidFill>
                  <a:srgbClr val="555B66">
                    <a:alpha val="100000"/>
                  </a:srgbClr>
                </a:solidFill>
                <a:latin typeface="Plus Jakarta Sans Medium" panose="00000700000000000000" pitchFamily="2" charset="0"/>
              </a:rPr>
              <a:t>Integrate Article 8 – 15 into existing ISO 13485</a:t>
            </a:r>
          </a:p>
        </p:txBody>
      </p:sp>
      <p:sp>
        <p:nvSpPr>
          <p:cNvPr id="498"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506364" y="3373704"/>
            <a:ext cx="1546274" cy="335861"/>
          </a:xfrm>
          <a:prstGeom prst="rect">
            <a:avLst/>
          </a:prstGeom>
          <a:noFill/>
        </p:spPr>
        <p:txBody>
          <a:bodyPr vertOverflow="clip" horzOverflow="clip" wrap="square" lIns="0" tIns="0" rIns="0" bIns="0" rtlCol="0" anchor="t">
            <a:spAutoFit/>
          </a:bodyPr>
          <a:lstStyle/>
          <a:p>
            <a:pPr algn="l">
              <a:lnSpc>
                <a:spcPts val="2940"/>
              </a:lnSpc>
            </a:pPr>
            <a:r>
              <a:rPr lang="en-US" sz="2100" spc="-71" dirty="0">
                <a:solidFill>
                  <a:srgbClr val="0D131D">
                    <a:alpha val="100000"/>
                  </a:srgbClr>
                </a:solidFill>
                <a:latin typeface="Plus Jakarta Sans SemiBold" panose="00000700000000000000" pitchFamily="2" charset="0"/>
              </a:rPr>
              <a:t>Core QMS</a:t>
            </a:r>
          </a:p>
        </p:txBody>
      </p:sp>
      <p:pic>
        <p:nvPicPr>
          <p:cNvPr id="49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510160" y="4009072"/>
            <a:ext cx="8534400" cy="9525"/>
          </a:xfrm>
          <a:prstGeom prst="rect">
            <a:avLst/>
          </a:prstGeom>
        </p:spPr>
      </p:pic>
      <p:sp>
        <p:nvSpPr>
          <p:cNvPr id="500" name="Provide a descriptive paragraph that explains the concept, data, or key insight.-1">
            <a:extLst>
              <a:ext uri="{FF2B5EF4-FFF2-40B4-BE49-F238E27FC236}">
                <a16:creationId xmlns:a16="http://schemas.microsoft.com/office/drawing/2014/main" id="{111B4A49-B930-4A89-A1CD-6CA2B3D95AED}"/>
              </a:ext>
            </a:extLst>
          </p:cNvPr>
          <p:cNvSpPr txBox="1"/>
          <p:nvPr/>
        </p:nvSpPr>
        <p:spPr>
          <a:xfrm>
            <a:off x="506362" y="4228890"/>
            <a:ext cx="8637637" cy="5744906"/>
          </a:xfrm>
          <a:prstGeom prst="rect">
            <a:avLst/>
          </a:prstGeom>
          <a:noFill/>
        </p:spPr>
        <p:txBody>
          <a:bodyPr vertOverflow="clip" horzOverflow="clip" wrap="square" lIns="0" tIns="0" rIns="0" bIns="0" rtlCol="0" anchor="t">
            <a:spAutoFit/>
          </a:bodyPr>
          <a:lstStyle/>
          <a:p>
            <a:pPr algn="l">
              <a:lnSpc>
                <a:spcPts val="2475"/>
              </a:lnSpc>
            </a:pPr>
            <a:r>
              <a:rPr lang="en-US" sz="2000" spc="-20" dirty="0">
                <a:solidFill>
                  <a:srgbClr val="0D131D">
                    <a:alpha val="70000"/>
                  </a:srgbClr>
                </a:solidFill>
                <a:latin typeface="Plus Jakarta Sans Medium" panose="00000700000000000000" pitchFamily="2" charset="0"/>
              </a:rPr>
              <a:t>Document a regulatory compliance strategy covering requirements, timelines, and responsibilities across jurisdictions to ensure legal alignment and audit readiness. </a:t>
            </a:r>
          </a:p>
          <a:p>
            <a:pPr algn="l">
              <a:lnSpc>
                <a:spcPts val="2475"/>
              </a:lnSpc>
            </a:pPr>
            <a:endParaRPr lang="en-US" sz="2000" spc="-20" dirty="0">
              <a:solidFill>
                <a:srgbClr val="0D131D">
                  <a:alpha val="70000"/>
                </a:srgbClr>
              </a:solidFill>
              <a:latin typeface="Plus Jakarta Sans Medium" panose="00000700000000000000" pitchFamily="2" charset="0"/>
            </a:endParaRPr>
          </a:p>
          <a:p>
            <a:pPr>
              <a:lnSpc>
                <a:spcPts val="2475"/>
              </a:lnSpc>
            </a:pPr>
            <a:r>
              <a:rPr lang="en-US" sz="2000" spc="-20" dirty="0">
                <a:solidFill>
                  <a:srgbClr val="0D131D">
                    <a:alpha val="70000"/>
                  </a:srgbClr>
                </a:solidFill>
                <a:latin typeface="Plus Jakarta Sans Medium" panose="00000700000000000000" pitchFamily="2" charset="0"/>
              </a:rPr>
              <a:t>Plan for AI governance, risk assessment, documentation, and lifecycle management to ensure trustworthy AI deployments using healthcare specific standards (e.g. IEC 62304 ED2 in draft with AI requirements). </a:t>
            </a:r>
          </a:p>
          <a:p>
            <a:pPr algn="l">
              <a:lnSpc>
                <a:spcPts val="2475"/>
              </a:lnSpc>
            </a:pPr>
            <a:endParaRPr lang="en-US" sz="2000" spc="-20" dirty="0">
              <a:solidFill>
                <a:srgbClr val="0D131D">
                  <a:alpha val="70000"/>
                </a:srgbClr>
              </a:solidFill>
              <a:latin typeface="Plus Jakarta Sans Medium" panose="00000700000000000000" pitchFamily="2" charset="0"/>
            </a:endParaRPr>
          </a:p>
          <a:p>
            <a:pPr>
              <a:lnSpc>
                <a:spcPts val="2475"/>
              </a:lnSpc>
            </a:pPr>
            <a:r>
              <a:rPr lang="en-US" sz="2000" spc="-20" dirty="0">
                <a:solidFill>
                  <a:srgbClr val="0D131D">
                    <a:alpha val="70000"/>
                  </a:srgbClr>
                </a:solidFill>
                <a:latin typeface="Plus Jakarta Sans Medium" panose="00000700000000000000" pitchFamily="2" charset="0"/>
              </a:rPr>
              <a:t>Integrate Medical Device AI processes into ISO 13485 processes, validation, risk management, and traceability across development and production.</a:t>
            </a:r>
          </a:p>
          <a:p>
            <a:pPr algn="l">
              <a:lnSpc>
                <a:spcPts val="2475"/>
              </a:lnSpc>
            </a:pPr>
            <a:endParaRPr lang="en-US" sz="2000" spc="-20" dirty="0">
              <a:solidFill>
                <a:srgbClr val="0D131D">
                  <a:alpha val="70000"/>
                </a:srgbClr>
              </a:solidFill>
              <a:latin typeface="Plus Jakarta Sans Medium" panose="00000700000000000000" pitchFamily="2" charset="0"/>
            </a:endParaRPr>
          </a:p>
          <a:p>
            <a:pPr algn="l">
              <a:lnSpc>
                <a:spcPts val="2475"/>
              </a:lnSpc>
            </a:pPr>
            <a:r>
              <a:rPr lang="en-US" sz="2000" spc="-20" dirty="0">
                <a:solidFill>
                  <a:srgbClr val="0D131D">
                    <a:alpha val="70000"/>
                  </a:srgbClr>
                </a:solidFill>
                <a:latin typeface="Plus Jakarta Sans Medium" panose="00000700000000000000" pitchFamily="2" charset="0"/>
              </a:rPr>
              <a:t>Post-market monitoring plan detailing data collection, signal detection, trend analysis, and feedback loops for continuous safety monitoring. </a:t>
            </a:r>
          </a:p>
          <a:p>
            <a:pPr algn="l">
              <a:lnSpc>
                <a:spcPts val="2475"/>
              </a:lnSpc>
            </a:pPr>
            <a:endParaRPr lang="en-US" sz="2000" spc="-20" dirty="0">
              <a:solidFill>
                <a:srgbClr val="0D131D">
                  <a:alpha val="70000"/>
                </a:srgbClr>
              </a:solidFill>
              <a:latin typeface="Plus Jakarta Sans Medium" panose="00000700000000000000" pitchFamily="2" charset="0"/>
            </a:endParaRPr>
          </a:p>
          <a:p>
            <a:pPr algn="l">
              <a:lnSpc>
                <a:spcPts val="2475"/>
              </a:lnSpc>
            </a:pPr>
            <a:r>
              <a:rPr lang="en-US" sz="2000" spc="-20" dirty="0">
                <a:solidFill>
                  <a:srgbClr val="0D131D">
                    <a:alpha val="70000"/>
                  </a:srgbClr>
                </a:solidFill>
                <a:latin typeface="Plus Jakarta Sans Medium" panose="00000700000000000000" pitchFamily="2" charset="0"/>
              </a:rPr>
              <a:t>Serious incident reporting procedures including detection, classification, timelines, internal escalation, regulatory notification, and corrective actions.</a:t>
            </a:r>
          </a:p>
        </p:txBody>
      </p:sp>
      <p:sp>
        <p:nvSpPr>
          <p:cNvPr id="2" name="AutoShape 2" descr="Image result for core qms 13485">
            <a:extLst>
              <a:ext uri="{FF2B5EF4-FFF2-40B4-BE49-F238E27FC236}">
                <a16:creationId xmlns:a16="http://schemas.microsoft.com/office/drawing/2014/main" id="{8EEC1990-67F2-4507-8B8C-FE12245A565A}"/>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 name="Picture 3">
            <a:extLst>
              <a:ext uri="{FF2B5EF4-FFF2-40B4-BE49-F238E27FC236}">
                <a16:creationId xmlns:a16="http://schemas.microsoft.com/office/drawing/2014/main" id="{34C2DA43-8B20-4D96-A3D3-67F614CF0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8823" y="2695956"/>
            <a:ext cx="5615632" cy="7019540"/>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sp>
        <p:nvSpPr>
          <p:cNvPr id="509" name="Label text-465">
            <a:extLst>
              <a:ext uri="{FF2B5EF4-FFF2-40B4-BE49-F238E27FC236}">
                <a16:creationId xmlns:a16="http://schemas.microsoft.com/office/drawing/2014/main" id="{111B4A49-B930-4A89-A1CD-6CA2B3D95AED}"/>
              </a:ext>
            </a:extLst>
          </p:cNvPr>
          <p:cNvSpPr txBox="1"/>
          <p:nvPr/>
        </p:nvSpPr>
        <p:spPr>
          <a:xfrm>
            <a:off x="380999" y="381000"/>
            <a:ext cx="2235591" cy="320601"/>
          </a:xfrm>
          <a:prstGeom prst="rect">
            <a:avLst/>
          </a:prstGeom>
          <a:noFill/>
        </p:spPr>
        <p:txBody>
          <a:bodyPr vertOverflow="clip" horzOverflow="clip" wrap="square" lIns="0" tIns="0" rIns="0" bIns="0" rtlCol="0" anchor="t">
            <a:spAutoFit/>
          </a:bodyPr>
          <a:lstStyle/>
          <a:p>
            <a:pPr algn="l">
              <a:lnSpc>
                <a:spcPts val="2475"/>
              </a:lnSpc>
            </a:pPr>
            <a:r>
              <a:rPr lang="en-US" sz="2400" b="1" spc="-20" dirty="0">
                <a:solidFill>
                  <a:srgbClr val="BB7FA7">
                    <a:alpha val="100000"/>
                  </a:srgbClr>
                </a:solidFill>
                <a:latin typeface="Plus Jakarta Sans" panose="00000700000000000000" pitchFamily="2" charset="0"/>
              </a:rPr>
              <a:t>Enforcement</a:t>
            </a:r>
          </a:p>
        </p:txBody>
      </p:sp>
      <p:sp>
        <p:nvSpPr>
          <p:cNvPr id="510" name="Title text-446">
            <a:extLst>
              <a:ext uri="{FF2B5EF4-FFF2-40B4-BE49-F238E27FC236}">
                <a16:creationId xmlns:a16="http://schemas.microsoft.com/office/drawing/2014/main" id="{111B4A49-B930-4A89-A1CD-6CA2B3D95AED}"/>
              </a:ext>
            </a:extLst>
          </p:cNvPr>
          <p:cNvSpPr txBox="1"/>
          <p:nvPr/>
        </p:nvSpPr>
        <p:spPr>
          <a:xfrm>
            <a:off x="381000" y="847725"/>
            <a:ext cx="11720512" cy="642868"/>
          </a:xfrm>
          <a:prstGeom prst="rect">
            <a:avLst/>
          </a:prstGeom>
          <a:noFill/>
        </p:spPr>
        <p:txBody>
          <a:bodyPr vertOverflow="clip" horzOverflow="clip" wrap="square" lIns="0" tIns="0" rIns="0" bIns="0" rtlCol="0" anchor="t">
            <a:spAutoFit/>
          </a:bodyPr>
          <a:lstStyle/>
          <a:p>
            <a:pPr algn="l">
              <a:lnSpc>
                <a:spcPts val="5544"/>
              </a:lnSpc>
            </a:pPr>
            <a:r>
              <a:rPr lang="en-US" sz="4200" spc="-143" dirty="0">
                <a:solidFill>
                  <a:srgbClr val="0D131D">
                    <a:alpha val="100000"/>
                  </a:srgbClr>
                </a:solidFill>
                <a:latin typeface="Plus Jakarta Sans SemiBold" panose="00000700000000000000" pitchFamily="2" charset="0"/>
              </a:rPr>
              <a:t>Financial Risks of Non-Compliance to EU AIA</a:t>
            </a:r>
          </a:p>
        </p:txBody>
      </p:sp>
      <p:sp>
        <p:nvSpPr>
          <p:cNvPr id="511" name="Subtitle text-468">
            <a:extLst>
              <a:ext uri="{FF2B5EF4-FFF2-40B4-BE49-F238E27FC236}">
                <a16:creationId xmlns:a16="http://schemas.microsoft.com/office/drawing/2014/main" id="{111B4A49-B930-4A89-A1CD-6CA2B3D95AED}"/>
              </a:ext>
            </a:extLst>
          </p:cNvPr>
          <p:cNvSpPr txBox="1"/>
          <p:nvPr/>
        </p:nvSpPr>
        <p:spPr>
          <a:xfrm>
            <a:off x="381000" y="1761268"/>
            <a:ext cx="13152120" cy="346249"/>
          </a:xfrm>
          <a:prstGeom prst="rect">
            <a:avLst/>
          </a:prstGeom>
          <a:noFill/>
        </p:spPr>
        <p:txBody>
          <a:bodyPr vertOverflow="clip" horzOverflow="clip" wrap="square" lIns="0" tIns="0" rIns="0" bIns="0" rtlCol="0" anchor="t">
            <a:spAutoFit/>
          </a:bodyPr>
          <a:lstStyle/>
          <a:p>
            <a:pPr algn="l">
              <a:lnSpc>
                <a:spcPts val="2664"/>
              </a:lnSpc>
            </a:pPr>
            <a:r>
              <a:rPr lang="en-US" sz="2400" spc="-22" dirty="0">
                <a:solidFill>
                  <a:srgbClr val="555B66">
                    <a:alpha val="100000"/>
                  </a:srgbClr>
                </a:solidFill>
                <a:latin typeface="Plus Jakarta Sans Medium" panose="00000700000000000000" pitchFamily="2" charset="0"/>
              </a:rPr>
              <a:t>Administrative Fines and Penalties for Breaching General Obligations (Articles 8-15)</a:t>
            </a:r>
          </a:p>
        </p:txBody>
      </p:sp>
      <p:pic>
        <p:nvPicPr>
          <p:cNvPr id="5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418802" y="2743200"/>
            <a:ext cx="8286750" cy="1857375"/>
          </a:xfrm>
          <a:prstGeom prst="rect">
            <a:avLst/>
          </a:prstGeom>
        </p:spPr>
      </p:pic>
      <p:sp>
        <p:nvSpPr>
          <p:cNvPr id="514"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2866505" y="3502681"/>
            <a:ext cx="3787513" cy="371897"/>
          </a:xfrm>
          <a:prstGeom prst="rect">
            <a:avLst/>
          </a:prstGeom>
          <a:noFill/>
        </p:spPr>
        <p:txBody>
          <a:bodyPr vertOverflow="clip" horzOverflow="clip" wrap="square" lIns="0" tIns="0" rIns="0" bIns="0" rtlCol="0" anchor="t">
            <a:spAutoFit/>
          </a:bodyPr>
          <a:lstStyle/>
          <a:p>
            <a:pPr algn="ctr">
              <a:lnSpc>
                <a:spcPts val="2940"/>
              </a:lnSpc>
            </a:pPr>
            <a:r>
              <a:rPr lang="en-US" sz="3200" spc="-71" dirty="0">
                <a:solidFill>
                  <a:srgbClr val="0D131D">
                    <a:alpha val="100000"/>
                  </a:srgbClr>
                </a:solidFill>
                <a:latin typeface="Plus Jakarta Sans SemiBold" panose="00000700000000000000" pitchFamily="2" charset="0"/>
              </a:rPr>
              <a:t>Infringement Type</a:t>
            </a:r>
          </a:p>
        </p:txBody>
      </p:sp>
      <p:pic>
        <p:nvPicPr>
          <p:cNvPr id="51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8747075" y="2743200"/>
            <a:ext cx="4457700" cy="1857375"/>
          </a:xfrm>
          <a:prstGeom prst="rect">
            <a:avLst/>
          </a:prstGeom>
        </p:spPr>
      </p:pic>
      <p:sp>
        <p:nvSpPr>
          <p:cNvPr id="518"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10253091" y="3486722"/>
            <a:ext cx="1481138" cy="743793"/>
          </a:xfrm>
          <a:prstGeom prst="rect">
            <a:avLst/>
          </a:prstGeom>
          <a:noFill/>
        </p:spPr>
        <p:txBody>
          <a:bodyPr vertOverflow="clip" horzOverflow="clip" wrap="square" lIns="0" tIns="0" rIns="0" bIns="0" rtlCol="0" anchor="t">
            <a:spAutoFit/>
          </a:bodyPr>
          <a:lstStyle/>
          <a:p>
            <a:pPr algn="ctr">
              <a:lnSpc>
                <a:spcPts val="2940"/>
              </a:lnSpc>
            </a:pPr>
            <a:r>
              <a:rPr lang="en-US" sz="2800" spc="-71" dirty="0">
                <a:solidFill>
                  <a:srgbClr val="0D131D">
                    <a:alpha val="100000"/>
                  </a:srgbClr>
                </a:solidFill>
                <a:latin typeface="Plus Jakarta Sans SemiBold" panose="00000700000000000000" pitchFamily="2" charset="0"/>
              </a:rPr>
              <a:t>Max Fine (€)</a:t>
            </a:r>
          </a:p>
        </p:txBody>
      </p:sp>
      <p:pic>
        <p:nvPicPr>
          <p:cNvPr id="52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13245551" y="2743200"/>
            <a:ext cx="4619625" cy="1857375"/>
          </a:xfrm>
          <a:prstGeom prst="rect">
            <a:avLst/>
          </a:prstGeom>
        </p:spPr>
      </p:pic>
      <p:sp>
        <p:nvSpPr>
          <p:cNvPr id="522"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14799659" y="3486722"/>
            <a:ext cx="1547812" cy="743793"/>
          </a:xfrm>
          <a:prstGeom prst="rect">
            <a:avLst/>
          </a:prstGeom>
          <a:noFill/>
        </p:spPr>
        <p:txBody>
          <a:bodyPr vertOverflow="clip" horzOverflow="clip" wrap="square" lIns="0" tIns="0" rIns="0" bIns="0" rtlCol="0" anchor="t">
            <a:spAutoFit/>
          </a:bodyPr>
          <a:lstStyle/>
          <a:p>
            <a:pPr algn="ctr">
              <a:lnSpc>
                <a:spcPts val="2940"/>
              </a:lnSpc>
            </a:pPr>
            <a:r>
              <a:rPr lang="en-US" sz="2800" spc="-71" dirty="0">
                <a:solidFill>
                  <a:srgbClr val="0D131D">
                    <a:alpha val="100000"/>
                  </a:srgbClr>
                </a:solidFill>
                <a:latin typeface="Plus Jakarta Sans SemiBold" panose="00000700000000000000" pitchFamily="2" charset="0"/>
              </a:rPr>
              <a:t>Max Fine (%)</a:t>
            </a:r>
          </a:p>
        </p:txBody>
      </p:sp>
      <p:pic>
        <p:nvPicPr>
          <p:cNvPr id="52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418802" y="4641800"/>
            <a:ext cx="8286750" cy="1714500"/>
          </a:xfrm>
          <a:prstGeom prst="rect">
            <a:avLst/>
          </a:prstGeom>
        </p:spPr>
      </p:pic>
      <p:sp>
        <p:nvSpPr>
          <p:cNvPr id="526"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3455765" y="5342192"/>
            <a:ext cx="2252662" cy="641201"/>
          </a:xfrm>
          <a:prstGeom prst="rect">
            <a:avLst/>
          </a:prstGeom>
          <a:noFill/>
        </p:spPr>
        <p:txBody>
          <a:bodyPr vertOverflow="clip" horzOverflow="clip" wrap="square" lIns="0" tIns="0" rIns="0" bIns="0" rtlCol="0" anchor="t">
            <a:spAutoFit/>
          </a:bodyPr>
          <a:lstStyle/>
          <a:p>
            <a:pPr algn="ctr">
              <a:lnSpc>
                <a:spcPts val="2475"/>
              </a:lnSpc>
            </a:pPr>
            <a:r>
              <a:rPr lang="en-US" sz="2400" spc="-20" dirty="0">
                <a:solidFill>
                  <a:srgbClr val="0D131D">
                    <a:alpha val="100000"/>
                  </a:srgbClr>
                </a:solidFill>
                <a:latin typeface="Plus Jakarta Sans Medium" panose="00000700000000000000" pitchFamily="2" charset="0"/>
              </a:rPr>
              <a:t>Prohibited AI Practices</a:t>
            </a:r>
          </a:p>
        </p:txBody>
      </p:sp>
      <p:pic>
        <p:nvPicPr>
          <p:cNvPr id="52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8745390" y="4641800"/>
            <a:ext cx="4459385" cy="1714500"/>
          </a:xfrm>
          <a:prstGeom prst="rect">
            <a:avLst/>
          </a:prstGeom>
        </p:spPr>
      </p:pic>
      <p:sp>
        <p:nvSpPr>
          <p:cNvPr id="530"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10343674" y="5342192"/>
            <a:ext cx="2049962" cy="320601"/>
          </a:xfrm>
          <a:prstGeom prst="rect">
            <a:avLst/>
          </a:prstGeom>
          <a:noFill/>
        </p:spPr>
        <p:txBody>
          <a:bodyPr vertOverflow="clip" horzOverflow="clip" wrap="square" lIns="0" tIns="0" rIns="0" bIns="0" rtlCol="0" anchor="t">
            <a:spAutoFit/>
          </a:bodyPr>
          <a:lstStyle/>
          <a:p>
            <a:pPr algn="ctr">
              <a:lnSpc>
                <a:spcPts val="2475"/>
              </a:lnSpc>
            </a:pPr>
            <a:r>
              <a:rPr lang="en-US" sz="2400" spc="-20" dirty="0">
                <a:solidFill>
                  <a:srgbClr val="0D131D">
                    <a:alpha val="100000"/>
                  </a:srgbClr>
                </a:solidFill>
                <a:latin typeface="Plus Jakarta Sans Medium" panose="00000700000000000000" pitchFamily="2" charset="0"/>
              </a:rPr>
              <a:t>35,000,000</a:t>
            </a:r>
          </a:p>
        </p:txBody>
      </p:sp>
      <p:pic>
        <p:nvPicPr>
          <p:cNvPr id="53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3245551" y="4641800"/>
            <a:ext cx="4619625" cy="1714500"/>
          </a:xfrm>
          <a:prstGeom prst="rect">
            <a:avLst/>
          </a:prstGeom>
        </p:spPr>
      </p:pic>
      <p:sp>
        <p:nvSpPr>
          <p:cNvPr id="534"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15291582" y="5342192"/>
            <a:ext cx="453814" cy="294696"/>
          </a:xfrm>
          <a:prstGeom prst="rect">
            <a:avLst/>
          </a:prstGeom>
          <a:noFill/>
        </p:spPr>
        <p:txBody>
          <a:bodyPr vertOverflow="clip" horzOverflow="clip" wrap="square" lIns="0" tIns="0" rIns="0" bIns="0" rtlCol="0" anchor="t">
            <a:spAutoFit/>
          </a:bodyPr>
          <a:lstStyle/>
          <a:p>
            <a:pPr algn="ctr">
              <a:lnSpc>
                <a:spcPts val="2475"/>
              </a:lnSpc>
            </a:pPr>
            <a:r>
              <a:rPr lang="en-US" sz="2000" spc="-20" dirty="0">
                <a:solidFill>
                  <a:srgbClr val="0D131D">
                    <a:alpha val="100000"/>
                  </a:srgbClr>
                </a:solidFill>
                <a:latin typeface="Plus Jakarta Sans Medium" panose="00000700000000000000" pitchFamily="2" charset="0"/>
              </a:rPr>
              <a:t>7%</a:t>
            </a:r>
          </a:p>
        </p:txBody>
      </p:sp>
      <p:pic>
        <p:nvPicPr>
          <p:cNvPr id="5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418910" y="6395180"/>
            <a:ext cx="8286750" cy="1714500"/>
          </a:xfrm>
          <a:prstGeom prst="rect">
            <a:avLst/>
          </a:prstGeom>
        </p:spPr>
      </p:pic>
      <p:sp>
        <p:nvSpPr>
          <p:cNvPr id="538" name="Provide a descriptive paragraph that explains the concept, data, or key insight.-3">
            <a:extLst>
              <a:ext uri="{FF2B5EF4-FFF2-40B4-BE49-F238E27FC236}">
                <a16:creationId xmlns:a16="http://schemas.microsoft.com/office/drawing/2014/main" id="{111B4A49-B930-4A89-A1CD-6CA2B3D95AED}"/>
              </a:ext>
            </a:extLst>
          </p:cNvPr>
          <p:cNvSpPr txBox="1"/>
          <p:nvPr/>
        </p:nvSpPr>
        <p:spPr>
          <a:xfrm>
            <a:off x="3118390" y="7095554"/>
            <a:ext cx="2928938" cy="641201"/>
          </a:xfrm>
          <a:prstGeom prst="rect">
            <a:avLst/>
          </a:prstGeom>
          <a:noFill/>
        </p:spPr>
        <p:txBody>
          <a:bodyPr vertOverflow="clip" horzOverflow="clip" wrap="square" lIns="0" tIns="0" rIns="0" bIns="0" rtlCol="0" anchor="t">
            <a:spAutoFit/>
          </a:bodyPr>
          <a:lstStyle/>
          <a:p>
            <a:pPr algn="ctr">
              <a:lnSpc>
                <a:spcPts val="2475"/>
              </a:lnSpc>
            </a:pPr>
            <a:r>
              <a:rPr lang="en-US" sz="2400" spc="-20" dirty="0">
                <a:solidFill>
                  <a:srgbClr val="0D131D">
                    <a:alpha val="100000"/>
                  </a:srgbClr>
                </a:solidFill>
                <a:latin typeface="Plus Jakarta Sans Medium" panose="00000700000000000000" pitchFamily="2" charset="0"/>
              </a:rPr>
              <a:t>General Obligations (Art 8-15)</a:t>
            </a:r>
          </a:p>
        </p:txBody>
      </p:sp>
      <p:pic>
        <p:nvPicPr>
          <p:cNvPr id="54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8747188" y="6395180"/>
            <a:ext cx="4457700" cy="1714500"/>
          </a:xfrm>
          <a:prstGeom prst="rect">
            <a:avLst/>
          </a:prstGeom>
        </p:spPr>
      </p:pic>
      <p:sp>
        <p:nvSpPr>
          <p:cNvPr id="542" name="Provide a descriptive paragraph that explains the concept, data, or key insight.-3">
            <a:extLst>
              <a:ext uri="{FF2B5EF4-FFF2-40B4-BE49-F238E27FC236}">
                <a16:creationId xmlns:a16="http://schemas.microsoft.com/office/drawing/2014/main" id="{111B4A49-B930-4A89-A1CD-6CA2B3D95AED}"/>
              </a:ext>
            </a:extLst>
          </p:cNvPr>
          <p:cNvSpPr txBox="1"/>
          <p:nvPr/>
        </p:nvSpPr>
        <p:spPr>
          <a:xfrm>
            <a:off x="10367485" y="7095554"/>
            <a:ext cx="1857339" cy="320601"/>
          </a:xfrm>
          <a:prstGeom prst="rect">
            <a:avLst/>
          </a:prstGeom>
          <a:noFill/>
        </p:spPr>
        <p:txBody>
          <a:bodyPr vertOverflow="clip" horzOverflow="clip" wrap="square" lIns="0" tIns="0" rIns="0" bIns="0" rtlCol="0" anchor="t">
            <a:spAutoFit/>
          </a:bodyPr>
          <a:lstStyle/>
          <a:p>
            <a:pPr algn="ctr">
              <a:lnSpc>
                <a:spcPts val="2475"/>
              </a:lnSpc>
            </a:pPr>
            <a:r>
              <a:rPr lang="en-US" sz="2400" spc="-20" dirty="0">
                <a:solidFill>
                  <a:srgbClr val="0D131D">
                    <a:alpha val="100000"/>
                  </a:srgbClr>
                </a:solidFill>
                <a:latin typeface="Plus Jakarta Sans Medium" panose="00000700000000000000" pitchFamily="2" charset="0"/>
              </a:rPr>
              <a:t>15,000,000</a:t>
            </a:r>
          </a:p>
        </p:txBody>
      </p:sp>
      <p:pic>
        <p:nvPicPr>
          <p:cNvPr id="54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3245656" y="6395180"/>
            <a:ext cx="4619625" cy="1714500"/>
          </a:xfrm>
          <a:prstGeom prst="rect">
            <a:avLst/>
          </a:prstGeom>
        </p:spPr>
      </p:pic>
      <p:sp>
        <p:nvSpPr>
          <p:cNvPr id="546" name="Provide a descriptive paragraph that explains the concept, data, or key insight.-3">
            <a:extLst>
              <a:ext uri="{FF2B5EF4-FFF2-40B4-BE49-F238E27FC236}">
                <a16:creationId xmlns:a16="http://schemas.microsoft.com/office/drawing/2014/main" id="{111B4A49-B930-4A89-A1CD-6CA2B3D95AED}"/>
              </a:ext>
            </a:extLst>
          </p:cNvPr>
          <p:cNvSpPr txBox="1"/>
          <p:nvPr/>
        </p:nvSpPr>
        <p:spPr>
          <a:xfrm>
            <a:off x="15274610" y="7095554"/>
            <a:ext cx="561506" cy="294696"/>
          </a:xfrm>
          <a:prstGeom prst="rect">
            <a:avLst/>
          </a:prstGeom>
          <a:noFill/>
        </p:spPr>
        <p:txBody>
          <a:bodyPr vertOverflow="clip" horzOverflow="clip" wrap="square" lIns="0" tIns="0" rIns="0" bIns="0" rtlCol="0" anchor="t">
            <a:spAutoFit/>
          </a:bodyPr>
          <a:lstStyle/>
          <a:p>
            <a:pPr algn="ctr">
              <a:lnSpc>
                <a:spcPts val="2475"/>
              </a:lnSpc>
            </a:pPr>
            <a:r>
              <a:rPr lang="en-US" sz="2000" spc="-20" dirty="0">
                <a:solidFill>
                  <a:srgbClr val="0D131D">
                    <a:alpha val="100000"/>
                  </a:srgbClr>
                </a:solidFill>
                <a:latin typeface="Plus Jakarta Sans Medium" panose="00000700000000000000" pitchFamily="2" charset="0"/>
              </a:rPr>
              <a:t>3%</a:t>
            </a:r>
          </a:p>
        </p:txBody>
      </p:sp>
      <p:pic>
        <p:nvPicPr>
          <p:cNvPr id="54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418802" y="8148340"/>
            <a:ext cx="8286750" cy="1714500"/>
          </a:xfrm>
          <a:prstGeom prst="rect">
            <a:avLst/>
          </a:prstGeom>
        </p:spPr>
      </p:pic>
      <p:sp>
        <p:nvSpPr>
          <p:cNvPr id="550" name="Provide a descriptive paragraph that explains the concept, data, or key insight.-4">
            <a:extLst>
              <a:ext uri="{FF2B5EF4-FFF2-40B4-BE49-F238E27FC236}">
                <a16:creationId xmlns:a16="http://schemas.microsoft.com/office/drawing/2014/main" id="{111B4A49-B930-4A89-A1CD-6CA2B3D95AED}"/>
              </a:ext>
            </a:extLst>
          </p:cNvPr>
          <p:cNvSpPr txBox="1"/>
          <p:nvPr/>
        </p:nvSpPr>
        <p:spPr>
          <a:xfrm>
            <a:off x="3054286" y="8849011"/>
            <a:ext cx="3052762" cy="641201"/>
          </a:xfrm>
          <a:prstGeom prst="rect">
            <a:avLst/>
          </a:prstGeom>
          <a:noFill/>
        </p:spPr>
        <p:txBody>
          <a:bodyPr vertOverflow="clip" horzOverflow="clip" wrap="square" lIns="0" tIns="0" rIns="0" bIns="0" rtlCol="0" anchor="t">
            <a:spAutoFit/>
          </a:bodyPr>
          <a:lstStyle/>
          <a:p>
            <a:pPr algn="ctr">
              <a:lnSpc>
                <a:spcPts val="2475"/>
              </a:lnSpc>
            </a:pPr>
            <a:r>
              <a:rPr lang="en-US" sz="2400" spc="-20" dirty="0">
                <a:solidFill>
                  <a:srgbClr val="0D131D">
                    <a:alpha val="100000"/>
                  </a:srgbClr>
                </a:solidFill>
                <a:latin typeface="Plus Jakarta Sans Medium" panose="00000700000000000000" pitchFamily="2" charset="0"/>
              </a:rPr>
              <a:t>False Information to Regulators</a:t>
            </a:r>
          </a:p>
        </p:txBody>
      </p:sp>
      <p:pic>
        <p:nvPicPr>
          <p:cNvPr id="55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8747075" y="8148340"/>
            <a:ext cx="4457700" cy="1714500"/>
          </a:xfrm>
          <a:prstGeom prst="rect">
            <a:avLst/>
          </a:prstGeom>
        </p:spPr>
      </p:pic>
      <p:sp>
        <p:nvSpPr>
          <p:cNvPr id="554" name="Provide a descriptive paragraph that explains the concept, data, or key insight.-4">
            <a:extLst>
              <a:ext uri="{FF2B5EF4-FFF2-40B4-BE49-F238E27FC236}">
                <a16:creationId xmlns:a16="http://schemas.microsoft.com/office/drawing/2014/main" id="{111B4A49-B930-4A89-A1CD-6CA2B3D95AED}"/>
              </a:ext>
            </a:extLst>
          </p:cNvPr>
          <p:cNvSpPr txBox="1"/>
          <p:nvPr/>
        </p:nvSpPr>
        <p:spPr>
          <a:xfrm>
            <a:off x="10429683" y="8849011"/>
            <a:ext cx="1963953" cy="320601"/>
          </a:xfrm>
          <a:prstGeom prst="rect">
            <a:avLst/>
          </a:prstGeom>
          <a:noFill/>
        </p:spPr>
        <p:txBody>
          <a:bodyPr vertOverflow="clip" horzOverflow="clip" wrap="square" lIns="0" tIns="0" rIns="0" bIns="0" rtlCol="0" anchor="t">
            <a:spAutoFit/>
          </a:bodyPr>
          <a:lstStyle/>
          <a:p>
            <a:pPr algn="ctr">
              <a:lnSpc>
                <a:spcPts val="2475"/>
              </a:lnSpc>
            </a:pPr>
            <a:r>
              <a:rPr lang="en-US" sz="2400" spc="-20" dirty="0">
                <a:solidFill>
                  <a:srgbClr val="0D131D">
                    <a:alpha val="100000"/>
                  </a:srgbClr>
                </a:solidFill>
                <a:latin typeface="Plus Jakarta Sans Medium" panose="00000700000000000000" pitchFamily="2" charset="0"/>
              </a:rPr>
              <a:t>7,500,000</a:t>
            </a:r>
          </a:p>
        </p:txBody>
      </p:sp>
      <p:pic>
        <p:nvPicPr>
          <p:cNvPr id="55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13245551" y="8148340"/>
            <a:ext cx="4619625" cy="1714500"/>
          </a:xfrm>
          <a:prstGeom prst="rect">
            <a:avLst/>
          </a:prstGeom>
        </p:spPr>
      </p:pic>
      <p:sp>
        <p:nvSpPr>
          <p:cNvPr id="558" name="Provide a descriptive paragraph that explains the concept, data, or key insight.-4">
            <a:extLst>
              <a:ext uri="{FF2B5EF4-FFF2-40B4-BE49-F238E27FC236}">
                <a16:creationId xmlns:a16="http://schemas.microsoft.com/office/drawing/2014/main" id="{111B4A49-B930-4A89-A1CD-6CA2B3D95AED}"/>
              </a:ext>
            </a:extLst>
          </p:cNvPr>
          <p:cNvSpPr txBox="1"/>
          <p:nvPr/>
        </p:nvSpPr>
        <p:spPr>
          <a:xfrm>
            <a:off x="15352277" y="8858242"/>
            <a:ext cx="442576" cy="294696"/>
          </a:xfrm>
          <a:prstGeom prst="rect">
            <a:avLst/>
          </a:prstGeom>
          <a:noFill/>
        </p:spPr>
        <p:txBody>
          <a:bodyPr vertOverflow="clip" horzOverflow="clip" wrap="square" lIns="0" tIns="0" rIns="0" bIns="0" rtlCol="0" anchor="t">
            <a:spAutoFit/>
          </a:bodyPr>
          <a:lstStyle/>
          <a:p>
            <a:pPr algn="ctr">
              <a:lnSpc>
                <a:spcPts val="2475"/>
              </a:lnSpc>
            </a:pPr>
            <a:r>
              <a:rPr lang="en-US" sz="2000" spc="-20" dirty="0">
                <a:solidFill>
                  <a:srgbClr val="0D131D">
                    <a:alpha val="100000"/>
                  </a:srgbClr>
                </a:solidFill>
                <a:latin typeface="Plus Jakarta Sans Medium" panose="00000700000000000000" pitchFamily="2" charset="0"/>
              </a:rPr>
              <a:t>1%</a:t>
            </a:r>
          </a:p>
        </p:txBody>
      </p:sp>
    </p:spTree>
    <p:extLst>
      <p:ext uri="{BB962C8B-B14F-4D97-AF65-F5344CB8AC3E}">
        <p14:creationId xmlns:p14="http://schemas.microsoft.com/office/powerpoint/2010/main" val="364804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3FB3-64AC-4D94-B0AE-5360D506DBEC}"/>
              </a:ext>
            </a:extLst>
          </p:cNvPr>
          <p:cNvSpPr>
            <a:spLocks noGrp="1"/>
          </p:cNvSpPr>
          <p:nvPr>
            <p:ph type="title"/>
          </p:nvPr>
        </p:nvSpPr>
        <p:spPr>
          <a:xfrm>
            <a:off x="1257300" y="547688"/>
            <a:ext cx="16369518" cy="1988345"/>
          </a:xfrm>
        </p:spPr>
        <p:txBody>
          <a:bodyPr>
            <a:normAutofit/>
          </a:bodyPr>
          <a:lstStyle/>
          <a:p>
            <a:r>
              <a:rPr lang="en-IE" sz="4200" spc="-143" dirty="0">
                <a:solidFill>
                  <a:srgbClr val="0D131D">
                    <a:alpha val="100000"/>
                  </a:srgbClr>
                </a:solidFill>
                <a:latin typeface="Plus Jakarta Sans SemiBold" panose="00000700000000000000" pitchFamily="2" charset="0"/>
                <a:ea typeface="+mn-ea"/>
                <a:cs typeface="+mn-cs"/>
              </a:rPr>
              <a:t>Automated compliance             more competitive, innovative            safe, happy customers</a:t>
            </a:r>
          </a:p>
        </p:txBody>
      </p:sp>
      <p:pic>
        <p:nvPicPr>
          <p:cNvPr id="4" name="Picture 3">
            <a:extLst>
              <a:ext uri="{FF2B5EF4-FFF2-40B4-BE49-F238E27FC236}">
                <a16:creationId xmlns:a16="http://schemas.microsoft.com/office/drawing/2014/main" id="{AA9872EB-D594-426B-9DB7-08E6AB01CDC9}"/>
              </a:ext>
            </a:extLst>
          </p:cNvPr>
          <p:cNvPicPr>
            <a:picLocks noChangeAspect="1"/>
          </p:cNvPicPr>
          <p:nvPr/>
        </p:nvPicPr>
        <p:blipFill>
          <a:blip r:embed="rId3"/>
          <a:stretch>
            <a:fillRect/>
          </a:stretch>
        </p:blipFill>
        <p:spPr>
          <a:xfrm>
            <a:off x="3283047" y="2926080"/>
            <a:ext cx="11261896" cy="6217920"/>
          </a:xfrm>
          <a:prstGeom prst="rect">
            <a:avLst/>
          </a:prstGeom>
        </p:spPr>
      </p:pic>
      <p:sp>
        <p:nvSpPr>
          <p:cNvPr id="5" name="TextBox 4">
            <a:extLst>
              <a:ext uri="{FF2B5EF4-FFF2-40B4-BE49-F238E27FC236}">
                <a16:creationId xmlns:a16="http://schemas.microsoft.com/office/drawing/2014/main" id="{7834C2C6-0B3E-4833-8556-27266E91AFB4}"/>
              </a:ext>
            </a:extLst>
          </p:cNvPr>
          <p:cNvSpPr txBox="1"/>
          <p:nvPr/>
        </p:nvSpPr>
        <p:spPr>
          <a:xfrm>
            <a:off x="7244861" y="9105597"/>
            <a:ext cx="3798277" cy="369332"/>
          </a:xfrm>
          <a:prstGeom prst="rect">
            <a:avLst/>
          </a:prstGeom>
          <a:noFill/>
        </p:spPr>
        <p:txBody>
          <a:bodyPr wrap="square" rtlCol="0">
            <a:spAutoFit/>
          </a:bodyPr>
          <a:lstStyle/>
          <a:p>
            <a:r>
              <a:rPr lang="en-IE" dirty="0"/>
              <a:t>© St John Lynch, N., DkIT 2026</a:t>
            </a:r>
          </a:p>
        </p:txBody>
      </p:sp>
      <p:sp>
        <p:nvSpPr>
          <p:cNvPr id="6" name="Arrow: Right 5">
            <a:extLst>
              <a:ext uri="{FF2B5EF4-FFF2-40B4-BE49-F238E27FC236}">
                <a16:creationId xmlns:a16="http://schemas.microsoft.com/office/drawing/2014/main" id="{6D327F3A-D5C8-4FB0-AB98-7A45F5E4435E}"/>
              </a:ext>
            </a:extLst>
          </p:cNvPr>
          <p:cNvSpPr/>
          <p:nvPr/>
        </p:nvSpPr>
        <p:spPr>
          <a:xfrm>
            <a:off x="7315201" y="996737"/>
            <a:ext cx="647113" cy="545123"/>
          </a:xfrm>
          <a:prstGeom prst="rightArrow">
            <a:avLst/>
          </a:prstGeom>
          <a:solidFill>
            <a:srgbClr val="00A56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082BFBB1-CDC9-4175-AF20-9388E2798931}"/>
              </a:ext>
            </a:extLst>
          </p:cNvPr>
          <p:cNvSpPr/>
          <p:nvPr/>
        </p:nvSpPr>
        <p:spPr>
          <a:xfrm>
            <a:off x="15289238" y="996737"/>
            <a:ext cx="647113" cy="545123"/>
          </a:xfrm>
          <a:prstGeom prst="rightArrow">
            <a:avLst/>
          </a:prstGeom>
          <a:solidFill>
            <a:srgbClr val="00A56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1E77D4C7-5F5F-4A9F-9782-69955118A32C}"/>
              </a:ext>
            </a:extLst>
          </p:cNvPr>
          <p:cNvSpPr/>
          <p:nvPr/>
        </p:nvSpPr>
        <p:spPr>
          <a:xfrm>
            <a:off x="7837714" y="5630093"/>
            <a:ext cx="1815736" cy="17504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2800" b="1" dirty="0">
                <a:solidFill>
                  <a:srgbClr val="0070C0"/>
                </a:solidFill>
              </a:rPr>
              <a:t>PDCA Cycle </a:t>
            </a:r>
          </a:p>
        </p:txBody>
      </p:sp>
    </p:spTree>
    <p:extLst>
      <p:ext uri="{BB962C8B-B14F-4D97-AF65-F5344CB8AC3E}">
        <p14:creationId xmlns:p14="http://schemas.microsoft.com/office/powerpoint/2010/main" val="35225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Label text-439">
            <a:extLst>
              <a:ext uri="{FF2B5EF4-FFF2-40B4-BE49-F238E27FC236}">
                <a16:creationId xmlns:a16="http://schemas.microsoft.com/office/drawing/2014/main" id="{111B4A49-B930-4A89-A1CD-6CA2B3D95AED}"/>
              </a:ext>
            </a:extLst>
          </p:cNvPr>
          <p:cNvSpPr txBox="1"/>
          <p:nvPr/>
        </p:nvSpPr>
        <p:spPr>
          <a:xfrm>
            <a:off x="762000" y="762000"/>
            <a:ext cx="2332892" cy="346249"/>
          </a:xfrm>
          <a:prstGeom prst="rect">
            <a:avLst/>
          </a:prstGeom>
          <a:noFill/>
        </p:spPr>
        <p:txBody>
          <a:bodyPr vertOverflow="clip" horzOverflow="clip" wrap="square" lIns="0" tIns="0" rIns="0" bIns="0" rtlCol="0" anchor="t">
            <a:spAutoFit/>
          </a:bodyPr>
          <a:lstStyle/>
          <a:p>
            <a:pPr algn="l">
              <a:lnSpc>
                <a:spcPts val="2664"/>
              </a:lnSpc>
            </a:pPr>
            <a:r>
              <a:rPr lang="en-US" sz="2400" b="1" spc="-22" dirty="0">
                <a:solidFill>
                  <a:srgbClr val="BB7FA7">
                    <a:alpha val="100000"/>
                  </a:srgbClr>
                </a:solidFill>
                <a:latin typeface="Plus Jakarta Sans" panose="00000700000000000000" pitchFamily="2" charset="0"/>
              </a:rPr>
              <a:t>Conclusion</a:t>
            </a:r>
          </a:p>
        </p:txBody>
      </p:sp>
      <p:sp>
        <p:nvSpPr>
          <p:cNvPr id="564" name="Title text-420">
            <a:extLst>
              <a:ext uri="{FF2B5EF4-FFF2-40B4-BE49-F238E27FC236}">
                <a16:creationId xmlns:a16="http://schemas.microsoft.com/office/drawing/2014/main" id="{111B4A49-B930-4A89-A1CD-6CA2B3D95AED}"/>
              </a:ext>
            </a:extLst>
          </p:cNvPr>
          <p:cNvSpPr txBox="1"/>
          <p:nvPr/>
        </p:nvSpPr>
        <p:spPr>
          <a:xfrm>
            <a:off x="762000" y="1252728"/>
            <a:ext cx="14318566" cy="1051250"/>
          </a:xfrm>
          <a:prstGeom prst="rect">
            <a:avLst/>
          </a:prstGeom>
          <a:noFill/>
        </p:spPr>
        <p:txBody>
          <a:bodyPr vertOverflow="clip" horzOverflow="clip" wrap="square" lIns="0" tIns="0" rIns="0" bIns="0" rtlCol="0" anchor="t">
            <a:spAutoFit/>
          </a:bodyPr>
          <a:lstStyle/>
          <a:p>
            <a:pPr algn="l">
              <a:lnSpc>
                <a:spcPts val="8928"/>
              </a:lnSpc>
            </a:pPr>
            <a:r>
              <a:rPr lang="en-US" sz="7200" spc="-245" dirty="0">
                <a:solidFill>
                  <a:srgbClr val="0D131D">
                    <a:alpha val="100000"/>
                  </a:srgbClr>
                </a:solidFill>
                <a:latin typeface="Plus Jakarta Sans SemiBold" panose="00000700000000000000" pitchFamily="2" charset="0"/>
              </a:rPr>
              <a:t>2026 Regulatory Readiness Plan</a:t>
            </a:r>
          </a:p>
        </p:txBody>
      </p:sp>
      <p:sp>
        <p:nvSpPr>
          <p:cNvPr id="565" name="Subtitle text-483">
            <a:extLst>
              <a:ext uri="{FF2B5EF4-FFF2-40B4-BE49-F238E27FC236}">
                <a16:creationId xmlns:a16="http://schemas.microsoft.com/office/drawing/2014/main" id="{111B4A49-B930-4A89-A1CD-6CA2B3D95AED}"/>
              </a:ext>
            </a:extLst>
          </p:cNvPr>
          <p:cNvSpPr txBox="1"/>
          <p:nvPr/>
        </p:nvSpPr>
        <p:spPr>
          <a:xfrm>
            <a:off x="762000" y="2303978"/>
            <a:ext cx="13102856" cy="1206997"/>
          </a:xfrm>
          <a:prstGeom prst="rect">
            <a:avLst/>
          </a:prstGeom>
          <a:noFill/>
        </p:spPr>
        <p:txBody>
          <a:bodyPr vertOverflow="clip" horzOverflow="clip" wrap="square" lIns="0" tIns="0" rIns="0" bIns="0" rtlCol="0" anchor="t">
            <a:spAutoFit/>
          </a:bodyPr>
          <a:lstStyle/>
          <a:p>
            <a:pPr algn="l">
              <a:lnSpc>
                <a:spcPct val="150000"/>
              </a:lnSpc>
            </a:pPr>
            <a:r>
              <a:rPr lang="en-US" sz="2800" spc="-22" dirty="0">
                <a:solidFill>
                  <a:srgbClr val="555B66">
                    <a:alpha val="100000"/>
                  </a:srgbClr>
                </a:solidFill>
                <a:latin typeface="Plus Jakarta Sans Medium" panose="00000700000000000000" pitchFamily="2" charset="0"/>
              </a:rPr>
              <a:t>Use this to support key strategic steps to secure EU market access and competitive advantage through compliance with Articles 8–15</a:t>
            </a:r>
          </a:p>
        </p:txBody>
      </p:sp>
      <p:sp>
        <p:nvSpPr>
          <p:cNvPr id="6" name="TextBox 5">
            <a:extLst>
              <a:ext uri="{FF2B5EF4-FFF2-40B4-BE49-F238E27FC236}">
                <a16:creationId xmlns:a16="http://schemas.microsoft.com/office/drawing/2014/main" id="{5DDC858E-8E57-4E79-8907-E3C1A44EBD2E}"/>
              </a:ext>
            </a:extLst>
          </p:cNvPr>
          <p:cNvSpPr txBox="1"/>
          <p:nvPr/>
        </p:nvSpPr>
        <p:spPr>
          <a:xfrm>
            <a:off x="4702631" y="8434198"/>
            <a:ext cx="842554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E" sz="2400" dirty="0"/>
              <a:t>This research is made possible with the financial support of </a:t>
            </a:r>
            <a:r>
              <a:rPr lang="en-IE" sz="2400" dirty="0">
                <a:solidFill>
                  <a:srgbClr val="0070C0"/>
                </a:solidFill>
              </a:rPr>
              <a:t>Taighde Éireann – Research</a:t>
            </a:r>
            <a:r>
              <a:rPr lang="en-IE" sz="1800" dirty="0">
                <a:solidFill>
                  <a:srgbClr val="0070C0"/>
                </a:solidFill>
                <a:effectLst/>
                <a:latin typeface="Aptos"/>
                <a:ea typeface="Times New Roman" panose="02020603050405020304" pitchFamily="18" charset="0"/>
                <a:cs typeface="Calibri" panose="020F0502020204030204" pitchFamily="34" charset="0"/>
              </a:rPr>
              <a:t> </a:t>
            </a:r>
            <a:r>
              <a:rPr lang="en-IE" sz="2400" dirty="0">
                <a:solidFill>
                  <a:srgbClr val="0070C0"/>
                </a:solidFill>
              </a:rPr>
              <a:t>Ireland</a:t>
            </a:r>
            <a:r>
              <a:rPr lang="en-IE" sz="2400" dirty="0"/>
              <a:t> under Grant number 21/FFP-A/9255, a collaboration project for Trustworthy AI between </a:t>
            </a:r>
          </a:p>
          <a:p>
            <a:pPr algn="ctr"/>
            <a:r>
              <a:rPr lang="en-IE" sz="2400" dirty="0"/>
              <a:t>DkIT and UCD. </a:t>
            </a:r>
          </a:p>
        </p:txBody>
      </p:sp>
      <p:pic>
        <p:nvPicPr>
          <p:cNvPr id="16" name="Picture 15">
            <a:extLst>
              <a:ext uri="{FF2B5EF4-FFF2-40B4-BE49-F238E27FC236}">
                <a16:creationId xmlns:a16="http://schemas.microsoft.com/office/drawing/2014/main" id="{0A618E09-BD7F-406A-8486-CBFDB6250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56" y="3563733"/>
            <a:ext cx="7821637" cy="4870465"/>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242455"/>
            <a:ext cx="18288000" cy="10287000"/>
          </a:xfrm>
          <a:prstGeom prst="rect">
            <a:avLst/>
          </a:prstGeom>
        </p:spPr>
      </p:pic>
      <p:sp>
        <p:nvSpPr>
          <p:cNvPr id="324" name="Title 3">
            <a:extLst>
              <a:ext uri="{FF2B5EF4-FFF2-40B4-BE49-F238E27FC236}">
                <a16:creationId xmlns:a16="http://schemas.microsoft.com/office/drawing/2014/main" id="{111B4A49-B930-4A89-A1CD-6CA2B3D95AED}"/>
              </a:ext>
            </a:extLst>
          </p:cNvPr>
          <p:cNvSpPr txBox="1"/>
          <p:nvPr/>
        </p:nvSpPr>
        <p:spPr>
          <a:xfrm>
            <a:off x="764381" y="242455"/>
            <a:ext cx="8529638" cy="2422458"/>
          </a:xfrm>
          <a:prstGeom prst="rect">
            <a:avLst/>
          </a:prstGeom>
          <a:noFill/>
        </p:spPr>
        <p:txBody>
          <a:bodyPr vertOverflow="clip" horzOverflow="clip" wrap="square" lIns="0" tIns="0" rIns="0" bIns="0" rtlCol="0" anchor="t">
            <a:spAutoFit/>
          </a:bodyPr>
          <a:lstStyle/>
          <a:p>
            <a:pPr algn="l">
              <a:lnSpc>
                <a:spcPts val="6480"/>
              </a:lnSpc>
            </a:pPr>
            <a:r>
              <a:rPr lang="en-US" sz="4400" spc="-245" dirty="0">
                <a:solidFill>
                  <a:srgbClr val="0D131D">
                    <a:alpha val="100000"/>
                  </a:srgbClr>
                </a:solidFill>
                <a:latin typeface="Plus Jakarta Sans SemiBold" panose="00000700000000000000" pitchFamily="2" charset="0"/>
              </a:rPr>
              <a:t>Understanding the Scope of the MD proposed change in relation to the EU AI Act 2024/1689</a:t>
            </a:r>
          </a:p>
        </p:txBody>
      </p:sp>
      <p:sp>
        <p:nvSpPr>
          <p:cNvPr id="329" name="SubTitle">
            <a:extLst>
              <a:ext uri="{FF2B5EF4-FFF2-40B4-BE49-F238E27FC236}">
                <a16:creationId xmlns:a16="http://schemas.microsoft.com/office/drawing/2014/main" id="{111B4A49-B930-4A89-A1CD-6CA2B3D95AED}"/>
              </a:ext>
            </a:extLst>
          </p:cNvPr>
          <p:cNvSpPr txBox="1"/>
          <p:nvPr/>
        </p:nvSpPr>
        <p:spPr>
          <a:xfrm>
            <a:off x="764381" y="2576610"/>
            <a:ext cx="9045410" cy="319318"/>
          </a:xfrm>
          <a:prstGeom prst="rect">
            <a:avLst/>
          </a:prstGeom>
          <a:noFill/>
        </p:spPr>
        <p:txBody>
          <a:bodyPr vertOverflow="clip" horzOverflow="clip" wrap="square" lIns="0" tIns="0" rIns="0" bIns="0" rtlCol="0" anchor="t">
            <a:spAutoFit/>
          </a:bodyPr>
          <a:lstStyle/>
          <a:p>
            <a:pPr algn="l">
              <a:lnSpc>
                <a:spcPts val="2736"/>
              </a:lnSpc>
            </a:pPr>
            <a:r>
              <a:rPr lang="en-US" sz="1800" spc="-18" dirty="0">
                <a:solidFill>
                  <a:srgbClr val="6A6A6A">
                    <a:alpha val="100000"/>
                  </a:srgbClr>
                </a:solidFill>
                <a:latin typeface="Open Sans" panose="00000700000000000000" pitchFamily="2" charset="0"/>
              </a:rPr>
              <a:t>What is the impact when developing AIeMD if the proposed change is adopted?</a:t>
            </a:r>
          </a:p>
        </p:txBody>
      </p:sp>
      <p:sp>
        <p:nvSpPr>
          <p:cNvPr id="2" name="TextBox 1">
            <a:extLst>
              <a:ext uri="{FF2B5EF4-FFF2-40B4-BE49-F238E27FC236}">
                <a16:creationId xmlns:a16="http://schemas.microsoft.com/office/drawing/2014/main" id="{018ED98C-6943-4228-B632-9F596809A4EC}"/>
              </a:ext>
            </a:extLst>
          </p:cNvPr>
          <p:cNvSpPr txBox="1"/>
          <p:nvPr/>
        </p:nvSpPr>
        <p:spPr>
          <a:xfrm>
            <a:off x="10379641" y="487900"/>
            <a:ext cx="720350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2075" algn="ctr"/>
            <a:r>
              <a:rPr lang="en-IE" sz="2800" spc="-18" dirty="0">
                <a:solidFill>
                  <a:srgbClr val="00B0F0"/>
                </a:solidFill>
                <a:latin typeface="Open Sans" panose="00000700000000000000" pitchFamily="2" charset="0"/>
              </a:rPr>
              <a:t>AI Medical Devices are no longer fully subject to AI Act high-risk rules; only horizontal AI Act requirements apply – limited to Article 2(2) of the AIA.</a:t>
            </a:r>
          </a:p>
        </p:txBody>
      </p:sp>
      <p:graphicFrame>
        <p:nvGraphicFramePr>
          <p:cNvPr id="4" name="Diagram 3">
            <a:extLst>
              <a:ext uri="{FF2B5EF4-FFF2-40B4-BE49-F238E27FC236}">
                <a16:creationId xmlns:a16="http://schemas.microsoft.com/office/drawing/2014/main" id="{B6809F52-A447-496E-83E6-ABFE35460746}"/>
              </a:ext>
            </a:extLst>
          </p:cNvPr>
          <p:cNvGraphicFramePr/>
          <p:nvPr>
            <p:extLst>
              <p:ext uri="{D42A27DB-BD31-4B8C-83A1-F6EECF244321}">
                <p14:modId xmlns:p14="http://schemas.microsoft.com/office/powerpoint/2010/main" val="3544085248"/>
              </p:ext>
            </p:extLst>
          </p:nvPr>
        </p:nvGraphicFramePr>
        <p:xfrm>
          <a:off x="515779" y="3395268"/>
          <a:ext cx="17556479" cy="6407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1600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5894-25BA-48A6-9C04-ACCD967279D5}"/>
              </a:ext>
            </a:extLst>
          </p:cNvPr>
          <p:cNvSpPr>
            <a:spLocks noGrp="1"/>
          </p:cNvSpPr>
          <p:nvPr>
            <p:ph type="title"/>
          </p:nvPr>
        </p:nvSpPr>
        <p:spPr/>
        <p:txBody>
          <a:bodyPr/>
          <a:lstStyle/>
          <a:p>
            <a:r>
              <a:rPr lang="en-IE" dirty="0"/>
              <a:t>Definitions</a:t>
            </a:r>
          </a:p>
        </p:txBody>
      </p:sp>
      <p:sp>
        <p:nvSpPr>
          <p:cNvPr id="3" name="Content Placeholder 2">
            <a:extLst>
              <a:ext uri="{FF2B5EF4-FFF2-40B4-BE49-F238E27FC236}">
                <a16:creationId xmlns:a16="http://schemas.microsoft.com/office/drawing/2014/main" id="{691B0333-5F9C-4AB7-B7B6-AAEDBF45784A}"/>
              </a:ext>
            </a:extLst>
          </p:cNvPr>
          <p:cNvSpPr>
            <a:spLocks noGrp="1"/>
          </p:cNvSpPr>
          <p:nvPr>
            <p:ph idx="1"/>
          </p:nvPr>
        </p:nvSpPr>
        <p:spPr/>
        <p:txBody>
          <a:bodyPr/>
          <a:lstStyle/>
          <a:p>
            <a:r>
              <a:rPr lang="en-IE" dirty="0"/>
              <a:t>According to MDCG 2019-115 , "medical device software" (MDSW) refers to software intended, either alone or in combination, to fulfil a medical purpose as defined in Article 2(1) MDR or Article 2(2) IVDR. </a:t>
            </a:r>
          </a:p>
          <a:p>
            <a:r>
              <a:rPr lang="en-IE" dirty="0"/>
              <a:t>The AI Act (AIA) defines an AI system in Article 3(1) as a </a:t>
            </a:r>
            <a:r>
              <a:rPr lang="en-IE" i="1" dirty="0">
                <a:solidFill>
                  <a:schemeClr val="accent1"/>
                </a:solidFill>
              </a:rPr>
              <a:t>machine-based system</a:t>
            </a:r>
            <a:r>
              <a:rPr lang="en-IE" dirty="0"/>
              <a:t> that is designed to operate with varying levels of </a:t>
            </a:r>
            <a:r>
              <a:rPr lang="en-IE" dirty="0">
                <a:solidFill>
                  <a:schemeClr val="accent1"/>
                </a:solidFill>
              </a:rPr>
              <a:t>autonomy</a:t>
            </a:r>
            <a:r>
              <a:rPr lang="en-IE" dirty="0"/>
              <a:t> and that </a:t>
            </a:r>
            <a:r>
              <a:rPr lang="en-IE" dirty="0">
                <a:solidFill>
                  <a:schemeClr val="accent1"/>
                </a:solidFill>
              </a:rPr>
              <a:t>may exhibit adaptiveness after deployment</a:t>
            </a:r>
            <a:r>
              <a:rPr lang="en-IE" dirty="0"/>
              <a:t>, and that, for explicit or implicit objectives, infers, from the input it receives, how to generate outputs such as predictions, content, recommendations, or decisions that can influence physical or virtual environments. </a:t>
            </a:r>
          </a:p>
        </p:txBody>
      </p:sp>
    </p:spTree>
    <p:extLst>
      <p:ext uri="{BB962C8B-B14F-4D97-AF65-F5344CB8AC3E}">
        <p14:creationId xmlns:p14="http://schemas.microsoft.com/office/powerpoint/2010/main" val="384697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2F54-5E87-4120-B0B1-A76D99A78722}"/>
              </a:ext>
            </a:extLst>
          </p:cNvPr>
          <p:cNvSpPr>
            <a:spLocks noGrp="1"/>
          </p:cNvSpPr>
          <p:nvPr>
            <p:ph type="title"/>
          </p:nvPr>
        </p:nvSpPr>
        <p:spPr/>
        <p:txBody>
          <a:bodyPr/>
          <a:lstStyle/>
          <a:p>
            <a:r>
              <a:rPr lang="en-IE" dirty="0"/>
              <a:t>Changes / Substantial Changes</a:t>
            </a:r>
          </a:p>
        </p:txBody>
      </p:sp>
      <p:sp>
        <p:nvSpPr>
          <p:cNvPr id="3" name="Content Placeholder 2">
            <a:extLst>
              <a:ext uri="{FF2B5EF4-FFF2-40B4-BE49-F238E27FC236}">
                <a16:creationId xmlns:a16="http://schemas.microsoft.com/office/drawing/2014/main" id="{52297A66-78F4-4E65-BF3F-6C69A665763B}"/>
              </a:ext>
            </a:extLst>
          </p:cNvPr>
          <p:cNvSpPr>
            <a:spLocks noGrp="1"/>
          </p:cNvSpPr>
          <p:nvPr>
            <p:ph idx="1"/>
          </p:nvPr>
        </p:nvSpPr>
        <p:spPr/>
        <p:txBody>
          <a:bodyPr>
            <a:normAutofit lnSpcReduction="10000"/>
          </a:bodyPr>
          <a:lstStyle/>
          <a:p>
            <a:pPr marL="0" indent="0">
              <a:buNone/>
            </a:pPr>
            <a:r>
              <a:rPr lang="en-IE" dirty="0"/>
              <a:t>Pre-determined change should not be understood as a change to the certified medical device or IVD under MDR Annex IX Section 4.10 and IVDR Annex IX Section 4.11. The above-specified rule should be included in the change management procedure of the MDR/IVDR device and in the technical documentation as provided in AIA Annex IV point 2(f).</a:t>
            </a:r>
          </a:p>
          <a:p>
            <a:pPr marL="0" indent="0">
              <a:buNone/>
            </a:pPr>
            <a:r>
              <a:rPr lang="en-IE" dirty="0"/>
              <a:t>It is essential that at the time of conformity assessment, the pre-determined changes must be clearly specified and adaptable to the device's evolving nature. This performance, documented in the technical documentation, should include a detailed description of the initial performance expectations alongside mechanisms for validating and managing changes that occur post-market. </a:t>
            </a:r>
          </a:p>
        </p:txBody>
      </p:sp>
    </p:spTree>
    <p:extLst>
      <p:ext uri="{BB962C8B-B14F-4D97-AF65-F5344CB8AC3E}">
        <p14:creationId xmlns:p14="http://schemas.microsoft.com/office/powerpoint/2010/main" val="142900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242455"/>
            <a:ext cx="18288000" cy="10287000"/>
          </a:xfrm>
          <a:prstGeom prst="rect">
            <a:avLst/>
          </a:prstGeom>
        </p:spPr>
      </p:pic>
      <p:sp>
        <p:nvSpPr>
          <p:cNvPr id="324" name="Title 3">
            <a:extLst>
              <a:ext uri="{FF2B5EF4-FFF2-40B4-BE49-F238E27FC236}">
                <a16:creationId xmlns:a16="http://schemas.microsoft.com/office/drawing/2014/main" id="{111B4A49-B930-4A89-A1CD-6CA2B3D95AED}"/>
              </a:ext>
            </a:extLst>
          </p:cNvPr>
          <p:cNvSpPr txBox="1"/>
          <p:nvPr/>
        </p:nvSpPr>
        <p:spPr>
          <a:xfrm>
            <a:off x="764381" y="242455"/>
            <a:ext cx="8529638" cy="2422458"/>
          </a:xfrm>
          <a:prstGeom prst="rect">
            <a:avLst/>
          </a:prstGeom>
          <a:noFill/>
        </p:spPr>
        <p:txBody>
          <a:bodyPr vertOverflow="clip" horzOverflow="clip" wrap="square" lIns="0" tIns="0" rIns="0" bIns="0" rtlCol="0" anchor="t">
            <a:spAutoFit/>
          </a:bodyPr>
          <a:lstStyle/>
          <a:p>
            <a:pPr algn="l">
              <a:lnSpc>
                <a:spcPts val="6480"/>
              </a:lnSpc>
            </a:pPr>
            <a:r>
              <a:rPr lang="en-US" sz="4400" spc="-245" dirty="0">
                <a:solidFill>
                  <a:srgbClr val="0D131D">
                    <a:alpha val="100000"/>
                  </a:srgbClr>
                </a:solidFill>
                <a:latin typeface="Plus Jakarta Sans SemiBold" panose="00000700000000000000" pitchFamily="2" charset="0"/>
              </a:rPr>
              <a:t>Understanding the Scope of the MD proposed change in relation to the EU AI Act 2024/1689</a:t>
            </a:r>
          </a:p>
        </p:txBody>
      </p:sp>
      <p:sp>
        <p:nvSpPr>
          <p:cNvPr id="329" name="SubTitle">
            <a:extLst>
              <a:ext uri="{FF2B5EF4-FFF2-40B4-BE49-F238E27FC236}">
                <a16:creationId xmlns:a16="http://schemas.microsoft.com/office/drawing/2014/main" id="{111B4A49-B930-4A89-A1CD-6CA2B3D95AED}"/>
              </a:ext>
            </a:extLst>
          </p:cNvPr>
          <p:cNvSpPr txBox="1"/>
          <p:nvPr/>
        </p:nvSpPr>
        <p:spPr>
          <a:xfrm>
            <a:off x="764381" y="2576610"/>
            <a:ext cx="9045410" cy="319318"/>
          </a:xfrm>
          <a:prstGeom prst="rect">
            <a:avLst/>
          </a:prstGeom>
          <a:noFill/>
        </p:spPr>
        <p:txBody>
          <a:bodyPr vertOverflow="clip" horzOverflow="clip" wrap="square" lIns="0" tIns="0" rIns="0" bIns="0" rtlCol="0" anchor="t">
            <a:spAutoFit/>
          </a:bodyPr>
          <a:lstStyle/>
          <a:p>
            <a:pPr algn="l">
              <a:lnSpc>
                <a:spcPts val="2736"/>
              </a:lnSpc>
            </a:pPr>
            <a:r>
              <a:rPr lang="en-US" sz="1800" spc="-18" dirty="0">
                <a:solidFill>
                  <a:srgbClr val="6A6A6A">
                    <a:alpha val="100000"/>
                  </a:srgbClr>
                </a:solidFill>
                <a:latin typeface="Open Sans" panose="00000700000000000000" pitchFamily="2" charset="0"/>
              </a:rPr>
              <a:t>What is the impact when developing AIeMD if the proposed change is adopted?</a:t>
            </a:r>
          </a:p>
        </p:txBody>
      </p:sp>
      <p:sp>
        <p:nvSpPr>
          <p:cNvPr id="2" name="TextBox 1">
            <a:extLst>
              <a:ext uri="{FF2B5EF4-FFF2-40B4-BE49-F238E27FC236}">
                <a16:creationId xmlns:a16="http://schemas.microsoft.com/office/drawing/2014/main" id="{018ED98C-6943-4228-B632-9F596809A4EC}"/>
              </a:ext>
            </a:extLst>
          </p:cNvPr>
          <p:cNvSpPr txBox="1"/>
          <p:nvPr/>
        </p:nvSpPr>
        <p:spPr>
          <a:xfrm>
            <a:off x="10379641" y="317949"/>
            <a:ext cx="720350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2075" algn="ctr"/>
            <a:r>
              <a:rPr lang="en-IE" sz="2800" spc="-18" dirty="0">
                <a:solidFill>
                  <a:srgbClr val="00B0F0"/>
                </a:solidFill>
                <a:latin typeface="Open Sans" panose="00000700000000000000" pitchFamily="2" charset="0"/>
              </a:rPr>
              <a:t>AI Medical Devices are no longer fully subject to AI Act high-risk rules; only horizontal AI Act requirements apply – limited to Article 2(2) of the AIA.</a:t>
            </a:r>
          </a:p>
        </p:txBody>
      </p:sp>
      <p:graphicFrame>
        <p:nvGraphicFramePr>
          <p:cNvPr id="4" name="Diagram 3">
            <a:extLst>
              <a:ext uri="{FF2B5EF4-FFF2-40B4-BE49-F238E27FC236}">
                <a16:creationId xmlns:a16="http://schemas.microsoft.com/office/drawing/2014/main" id="{B6809F52-A447-496E-83E6-ABFE35460746}"/>
              </a:ext>
            </a:extLst>
          </p:cNvPr>
          <p:cNvGraphicFramePr/>
          <p:nvPr>
            <p:extLst>
              <p:ext uri="{D42A27DB-BD31-4B8C-83A1-F6EECF244321}">
                <p14:modId xmlns:p14="http://schemas.microsoft.com/office/powerpoint/2010/main" val="2284795443"/>
              </p:ext>
            </p:extLst>
          </p:nvPr>
        </p:nvGraphicFramePr>
        <p:xfrm>
          <a:off x="515779" y="3395268"/>
          <a:ext cx="17556479" cy="6407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2ED3542-C6FF-4125-847D-0FCDEB71A66C}"/>
              </a:ext>
            </a:extLst>
          </p:cNvPr>
          <p:cNvSpPr txBox="1"/>
          <p:nvPr/>
        </p:nvSpPr>
        <p:spPr>
          <a:xfrm>
            <a:off x="2592001" y="3225317"/>
            <a:ext cx="13970069"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E" sz="2800" dirty="0"/>
              <a:t>Will MDR/IVDR be added to this sub-set of regulations ensuring that ‘safety components’ using AI in medical devices will comply with Articles 8 – 15?  Surely that was the original intent of moving MDR/IVDR from Section A to Section B of Annex I.  </a:t>
            </a:r>
          </a:p>
        </p:txBody>
      </p:sp>
    </p:spTree>
    <p:extLst>
      <p:ext uri="{BB962C8B-B14F-4D97-AF65-F5344CB8AC3E}">
        <p14:creationId xmlns:p14="http://schemas.microsoft.com/office/powerpoint/2010/main" val="35417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5443-B3C3-4316-AB57-2B8E44C31FFF}"/>
              </a:ext>
            </a:extLst>
          </p:cNvPr>
          <p:cNvSpPr>
            <a:spLocks noGrp="1"/>
          </p:cNvSpPr>
          <p:nvPr>
            <p:ph type="title"/>
          </p:nvPr>
        </p:nvSpPr>
        <p:spPr/>
        <p:txBody>
          <a:bodyPr/>
          <a:lstStyle/>
          <a:p>
            <a:r>
              <a:rPr lang="en-IE" dirty="0"/>
              <a:t>What is a </a:t>
            </a:r>
            <a:r>
              <a:rPr lang="en-IE" i="1" dirty="0">
                <a:solidFill>
                  <a:schemeClr val="accent1"/>
                </a:solidFill>
              </a:rPr>
              <a:t>Safety Component </a:t>
            </a:r>
            <a:r>
              <a:rPr lang="en-IE" dirty="0"/>
              <a:t>under the AIA?</a:t>
            </a:r>
          </a:p>
        </p:txBody>
      </p:sp>
      <p:graphicFrame>
        <p:nvGraphicFramePr>
          <p:cNvPr id="4" name="Content Placeholder 3">
            <a:extLst>
              <a:ext uri="{FF2B5EF4-FFF2-40B4-BE49-F238E27FC236}">
                <a16:creationId xmlns:a16="http://schemas.microsoft.com/office/drawing/2014/main" id="{6C57335C-37D0-4BE5-B84D-AE0B2DFF9C1B}"/>
              </a:ext>
            </a:extLst>
          </p:cNvPr>
          <p:cNvGraphicFramePr>
            <a:graphicFrameLocks noGrp="1"/>
          </p:cNvGraphicFramePr>
          <p:nvPr>
            <p:ph idx="1"/>
            <p:extLst>
              <p:ext uri="{D42A27DB-BD31-4B8C-83A1-F6EECF244321}">
                <p14:modId xmlns:p14="http://schemas.microsoft.com/office/powerpoint/2010/main" val="3708124620"/>
              </p:ext>
            </p:extLst>
          </p:nvPr>
        </p:nvGraphicFramePr>
        <p:xfrm>
          <a:off x="1257300" y="2984819"/>
          <a:ext cx="15773400" cy="1920240"/>
        </p:xfrm>
        <a:graphic>
          <a:graphicData uri="http://schemas.openxmlformats.org/drawingml/2006/table">
            <a:tbl>
              <a:tblPr>
                <a:tableStyleId>{35758FB7-9AC5-4552-8A53-C91805E547FA}</a:tableStyleId>
              </a:tblPr>
              <a:tblGrid>
                <a:gridCol w="15773400">
                  <a:extLst>
                    <a:ext uri="{9D8B030D-6E8A-4147-A177-3AD203B41FA5}">
                      <a16:colId xmlns:a16="http://schemas.microsoft.com/office/drawing/2014/main" val="3676318945"/>
                    </a:ext>
                  </a:extLst>
                </a:gridCol>
              </a:tblGrid>
              <a:tr h="0">
                <a:tc>
                  <a:txBody>
                    <a:bodyPr/>
                    <a:lstStyle/>
                    <a:p>
                      <a:pPr fontAlgn="t"/>
                      <a:r>
                        <a:rPr lang="en-IE" sz="4000" b="0" dirty="0">
                          <a:effectLst/>
                        </a:rPr>
                        <a:t>a </a:t>
                      </a:r>
                      <a:r>
                        <a:rPr lang="en-IE" sz="4000" b="1" i="1" dirty="0">
                          <a:effectLst/>
                        </a:rPr>
                        <a:t>component</a:t>
                      </a:r>
                      <a:r>
                        <a:rPr lang="en-IE" sz="4000" b="0" dirty="0">
                          <a:effectLst/>
                        </a:rPr>
                        <a:t> of a </a:t>
                      </a:r>
                      <a:r>
                        <a:rPr lang="en-IE" sz="4000" b="0" i="1" dirty="0">
                          <a:effectLst/>
                        </a:rPr>
                        <a:t>product</a:t>
                      </a:r>
                      <a:r>
                        <a:rPr lang="en-IE" sz="4000" b="0" dirty="0">
                          <a:effectLst/>
                        </a:rPr>
                        <a:t> or of an </a:t>
                      </a:r>
                      <a:r>
                        <a:rPr lang="en-IE" sz="4000" b="0" i="1" dirty="0">
                          <a:effectLst/>
                        </a:rPr>
                        <a:t>AI system </a:t>
                      </a:r>
                      <a:r>
                        <a:rPr lang="en-IE" sz="4000" b="0" dirty="0">
                          <a:effectLst/>
                        </a:rPr>
                        <a:t>which fulfils a safety function for that product or AI system, or the failure or malfunctioning of which endangers the health and safety of persons or property.</a:t>
                      </a:r>
                      <a:endParaRPr lang="en-IE" sz="4000" b="0" i="0" dirty="0">
                        <a:effectLst/>
                        <a:latin typeface="Segoe UI" panose="020B0502040204020203" pitchFamily="34" charset="0"/>
                      </a:endParaRPr>
                    </a:p>
                  </a:txBody>
                  <a:tcPr>
                    <a:solidFill>
                      <a:srgbClr val="957EE7"/>
                    </a:solidFill>
                  </a:tcPr>
                </a:tc>
                <a:extLst>
                  <a:ext uri="{0D108BD9-81ED-4DB2-BD59-A6C34878D82A}">
                    <a16:rowId xmlns:a16="http://schemas.microsoft.com/office/drawing/2014/main" val="2527225595"/>
                  </a:ext>
                </a:extLst>
              </a:tr>
            </a:tbl>
          </a:graphicData>
        </a:graphic>
      </p:graphicFrame>
      <p:graphicFrame>
        <p:nvGraphicFramePr>
          <p:cNvPr id="6" name="Table 5">
            <a:extLst>
              <a:ext uri="{FF2B5EF4-FFF2-40B4-BE49-F238E27FC236}">
                <a16:creationId xmlns:a16="http://schemas.microsoft.com/office/drawing/2014/main" id="{56771602-07F9-4B52-B11F-8FFB26428276}"/>
              </a:ext>
            </a:extLst>
          </p:cNvPr>
          <p:cNvGraphicFramePr>
            <a:graphicFrameLocks noGrp="1"/>
          </p:cNvGraphicFramePr>
          <p:nvPr>
            <p:extLst>
              <p:ext uri="{D42A27DB-BD31-4B8C-83A1-F6EECF244321}">
                <p14:modId xmlns:p14="http://schemas.microsoft.com/office/powerpoint/2010/main" val="2941598220"/>
              </p:ext>
            </p:extLst>
          </p:nvPr>
        </p:nvGraphicFramePr>
        <p:xfrm>
          <a:off x="1257300" y="5790066"/>
          <a:ext cx="15773400" cy="1325880"/>
        </p:xfrm>
        <a:graphic>
          <a:graphicData uri="http://schemas.openxmlformats.org/drawingml/2006/table">
            <a:tbl>
              <a:tblPr/>
              <a:tblGrid>
                <a:gridCol w="15773400">
                  <a:extLst>
                    <a:ext uri="{9D8B030D-6E8A-4147-A177-3AD203B41FA5}">
                      <a16:colId xmlns:a16="http://schemas.microsoft.com/office/drawing/2014/main" val="3524015714"/>
                    </a:ext>
                  </a:extLst>
                </a:gridCol>
              </a:tblGrid>
              <a:tr h="0">
                <a:tc>
                  <a:txBody>
                    <a:bodyPr/>
                    <a:lstStyle/>
                    <a:p>
                      <a:pPr fontAlgn="t"/>
                      <a:r>
                        <a:rPr lang="en-IE" b="0" i="0" dirty="0">
                          <a:effectLst/>
                          <a:latin typeface="Segoe UI" panose="020B0502040204020203" pitchFamily="34" charset="0"/>
                        </a:rPr>
                        <a:t>i.e., a component whose malfunction could endanger health, safety, or property. These examples are also informed by scenarios discussed in regulatory analysis relating to high‑risk AI safety components (AI Software, AI Algorithms, AI Data, etc.)</a:t>
                      </a: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solidFill>
                      <a:srgbClr val="F5F5F5"/>
                    </a:solidFill>
                  </a:tcPr>
                </a:tc>
                <a:extLst>
                  <a:ext uri="{0D108BD9-81ED-4DB2-BD59-A6C34878D82A}">
                    <a16:rowId xmlns:a16="http://schemas.microsoft.com/office/drawing/2014/main" val="1672456696"/>
                  </a:ext>
                </a:extLst>
              </a:tr>
            </a:tbl>
          </a:graphicData>
        </a:graphic>
      </p:graphicFrame>
      <p:pic>
        <p:nvPicPr>
          <p:cNvPr id="7" name="Rect">
            <a:extLst>
              <a:ext uri="{FF2B5EF4-FFF2-40B4-BE49-F238E27FC236}">
                <a16:creationId xmlns:a16="http://schemas.microsoft.com/office/drawing/2014/main" id="{8F603DA8-EEA6-4A39-87EE-888CD8B72405}"/>
              </a:ext>
            </a:extLst>
          </p:cNvPr>
          <p:cNvPicPr>
            <a:picLocks noChangeAspect="1"/>
          </p:cNvPicPr>
          <p:nvPr/>
        </p:nvPicPr>
        <p:blipFill rotWithShape="1">
          <a:blip r:embed="rId3">
            <a:alphaModFix/>
          </a:blip>
          <a:stretch/>
        </p:blipFill>
        <p:spPr>
          <a:xfrm>
            <a:off x="11268795" y="-172606"/>
            <a:ext cx="6191250" cy="2714922"/>
          </a:xfrm>
          <a:prstGeom prst="rect">
            <a:avLst/>
          </a:prstGeom>
        </p:spPr>
      </p:pic>
      <p:pic>
        <p:nvPicPr>
          <p:cNvPr id="9" name="Rect">
            <a:extLst>
              <a:ext uri="{FF2B5EF4-FFF2-40B4-BE49-F238E27FC236}">
                <a16:creationId xmlns:a16="http://schemas.microsoft.com/office/drawing/2014/main" id="{60640FA4-654E-4184-8DDD-AE7B1EFD9CA2}"/>
              </a:ext>
            </a:extLst>
          </p:cNvPr>
          <p:cNvPicPr>
            <a:picLocks noChangeAspect="1"/>
          </p:cNvPicPr>
          <p:nvPr/>
        </p:nvPicPr>
        <p:blipFill rotWithShape="1">
          <a:blip r:embed="rId4">
            <a:alphaModFix/>
          </a:blip>
          <a:stretch/>
        </p:blipFill>
        <p:spPr>
          <a:xfrm>
            <a:off x="10587757" y="5648474"/>
            <a:ext cx="7553325" cy="4638526"/>
          </a:xfrm>
          <a:prstGeom prst="rect">
            <a:avLst/>
          </a:prstGeom>
        </p:spPr>
      </p:pic>
    </p:spTree>
    <p:extLst>
      <p:ext uri="{BB962C8B-B14F-4D97-AF65-F5344CB8AC3E}">
        <p14:creationId xmlns:p14="http://schemas.microsoft.com/office/powerpoint/2010/main" val="110135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8557" y="26257"/>
            <a:ext cx="18288000" cy="10287000"/>
          </a:xfrm>
          <a:prstGeom prst="rect">
            <a:avLst/>
          </a:prstGeom>
        </p:spPr>
      </p:pic>
      <p:pic>
        <p:nvPicPr>
          <p:cNvPr id="49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0" y="0"/>
            <a:ext cx="5335935" cy="2847826"/>
          </a:xfrm>
          <a:prstGeom prst="rect">
            <a:avLst/>
          </a:prstGeom>
        </p:spPr>
      </p:pic>
      <p:pic>
        <p:nvPicPr>
          <p:cNvPr id="49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810500" y="903351"/>
            <a:ext cx="457200" cy="504825"/>
          </a:xfrm>
          <a:prstGeom prst="rect">
            <a:avLst/>
          </a:prstGeom>
        </p:spPr>
      </p:pic>
      <p:sp>
        <p:nvSpPr>
          <p:cNvPr id="496" name="-0">
            <a:extLst>
              <a:ext uri="{FF2B5EF4-FFF2-40B4-BE49-F238E27FC236}">
                <a16:creationId xmlns:a16="http://schemas.microsoft.com/office/drawing/2014/main" id="{111B4A49-B930-4A89-A1CD-6CA2B3D95AED}"/>
              </a:ext>
            </a:extLst>
          </p:cNvPr>
          <p:cNvSpPr txBox="1"/>
          <p:nvPr/>
        </p:nvSpPr>
        <p:spPr>
          <a:xfrm>
            <a:off x="7959471" y="949071"/>
            <a:ext cx="195262" cy="419100"/>
          </a:xfrm>
          <a:prstGeom prst="rect">
            <a:avLst/>
          </a:prstGeom>
          <a:noFill/>
        </p:spPr>
        <p:txBody>
          <a:bodyPr vertOverflow="clip" horzOverflow="clip" wrap="square" lIns="0" tIns="0" rIns="0" bIns="0" rtlCol="0" anchor="t">
            <a:spAutoFit/>
          </a:bodyPr>
          <a:lstStyle/>
          <a:p>
            <a:pPr algn="ctr">
              <a:lnSpc>
                <a:spcPts val="3240"/>
              </a:lnSpc>
            </a:pPr>
            <a:r>
              <a:rPr lang="en-US" sz="2160" b="1" dirty="0">
                <a:solidFill>
                  <a:srgbClr val="FFFFFF">
                    <a:alpha val="100000"/>
                  </a:srgbClr>
                </a:solidFill>
                <a:latin typeface="Old Standard TT" panose="00000700000000000000" pitchFamily="2" charset="0"/>
              </a:rPr>
              <a:t>1</a:t>
            </a:r>
          </a:p>
        </p:txBody>
      </p:sp>
      <p:sp>
        <p:nvSpPr>
          <p:cNvPr id="498" name="Primary Heading-0">
            <a:extLst>
              <a:ext uri="{FF2B5EF4-FFF2-40B4-BE49-F238E27FC236}">
                <a16:creationId xmlns:a16="http://schemas.microsoft.com/office/drawing/2014/main" id="{111B4A49-B930-4A89-A1CD-6CA2B3D95AED}"/>
              </a:ext>
            </a:extLst>
          </p:cNvPr>
          <p:cNvSpPr txBox="1"/>
          <p:nvPr/>
        </p:nvSpPr>
        <p:spPr>
          <a:xfrm>
            <a:off x="7810500" y="1589056"/>
            <a:ext cx="2062162" cy="2771775"/>
          </a:xfrm>
          <a:prstGeom prst="rect">
            <a:avLst/>
          </a:prstGeom>
          <a:noFill/>
        </p:spPr>
        <p:txBody>
          <a:bodyPr vertOverflow="clip" horzOverflow="clip" wrap="square" lIns="0" tIns="0" rIns="0" bIns="0" rtlCol="0" anchor="t">
            <a:spAutoFit/>
          </a:bodyPr>
          <a:lstStyle/>
          <a:p>
            <a:pPr algn="l">
              <a:lnSpc>
                <a:spcPts val="1980"/>
              </a:lnSpc>
            </a:pPr>
            <a:r>
              <a:rPr lang="en-US" sz="1650" b="1" spc="-16" dirty="0">
                <a:solidFill>
                  <a:srgbClr val="090909">
                    <a:alpha val="100000"/>
                  </a:srgbClr>
                </a:solidFill>
                <a:latin typeface="Merriweather" panose="00000700000000000000" pitchFamily="2" charset="0"/>
              </a:rPr>
              <a:t>Article 8 – compliance with requirements; identify requirements for high-risk AI systems, taking into account the risk management system referred to in Article 9.</a:t>
            </a:r>
          </a:p>
        </p:txBody>
      </p:sp>
      <p:sp>
        <p:nvSpPr>
          <p:cNvPr id="500" name="Description of a primary heading-0">
            <a:extLst>
              <a:ext uri="{FF2B5EF4-FFF2-40B4-BE49-F238E27FC236}">
                <a16:creationId xmlns:a16="http://schemas.microsoft.com/office/drawing/2014/main" id="{111B4A49-B930-4A89-A1CD-6CA2B3D95AED}"/>
              </a:ext>
            </a:extLst>
          </p:cNvPr>
          <p:cNvSpPr txBox="1"/>
          <p:nvPr/>
        </p:nvSpPr>
        <p:spPr>
          <a:xfrm>
            <a:off x="7810500" y="4430268"/>
            <a:ext cx="2062162" cy="681149"/>
          </a:xfrm>
          <a:prstGeom prst="rect">
            <a:avLst/>
          </a:prstGeom>
          <a:noFill/>
        </p:spPr>
        <p:txBody>
          <a:bodyPr vertOverflow="clip" horzOverflow="clip" wrap="square" lIns="0" tIns="0" rIns="0" bIns="0" rtlCol="0" anchor="t">
            <a:spAutoFit/>
          </a:bodyPr>
          <a:lstStyle/>
          <a:p>
            <a:pPr algn="l">
              <a:lnSpc>
                <a:spcPts val="1764"/>
              </a:lnSpc>
            </a:pPr>
            <a:r>
              <a:rPr lang="en-US" sz="1400" spc="-10" dirty="0">
                <a:solidFill>
                  <a:srgbClr val="090909">
                    <a:alpha val="100000"/>
                  </a:srgbClr>
                </a:solidFill>
                <a:latin typeface="Open Sans" panose="00000700000000000000" pitchFamily="2" charset="0"/>
              </a:rPr>
              <a:t>Defines compliance duties and links to risk management.</a:t>
            </a:r>
          </a:p>
        </p:txBody>
      </p:sp>
      <p:pic>
        <p:nvPicPr>
          <p:cNvPr id="5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0372725" y="903351"/>
            <a:ext cx="457200" cy="504825"/>
          </a:xfrm>
          <a:prstGeom prst="rect">
            <a:avLst/>
          </a:prstGeom>
        </p:spPr>
      </p:pic>
      <p:sp>
        <p:nvSpPr>
          <p:cNvPr id="504" name="-1">
            <a:extLst>
              <a:ext uri="{FF2B5EF4-FFF2-40B4-BE49-F238E27FC236}">
                <a16:creationId xmlns:a16="http://schemas.microsoft.com/office/drawing/2014/main" id="{111B4A49-B930-4A89-A1CD-6CA2B3D95AED}"/>
              </a:ext>
            </a:extLst>
          </p:cNvPr>
          <p:cNvSpPr txBox="1"/>
          <p:nvPr/>
        </p:nvSpPr>
        <p:spPr>
          <a:xfrm>
            <a:off x="10521696" y="949071"/>
            <a:ext cx="195262" cy="419100"/>
          </a:xfrm>
          <a:prstGeom prst="rect">
            <a:avLst/>
          </a:prstGeom>
          <a:noFill/>
        </p:spPr>
        <p:txBody>
          <a:bodyPr vertOverflow="clip" horzOverflow="clip" wrap="square" lIns="0" tIns="0" rIns="0" bIns="0" rtlCol="0" anchor="t">
            <a:spAutoFit/>
          </a:bodyPr>
          <a:lstStyle/>
          <a:p>
            <a:pPr algn="ctr">
              <a:lnSpc>
                <a:spcPts val="3240"/>
              </a:lnSpc>
            </a:pPr>
            <a:r>
              <a:rPr lang="en-US" sz="2160" b="1" dirty="0">
                <a:solidFill>
                  <a:srgbClr val="FFFFFF">
                    <a:alpha val="100000"/>
                  </a:srgbClr>
                </a:solidFill>
                <a:latin typeface="Old Standard TT" panose="00000700000000000000" pitchFamily="2" charset="0"/>
              </a:rPr>
              <a:t>2</a:t>
            </a:r>
          </a:p>
        </p:txBody>
      </p:sp>
      <p:sp>
        <p:nvSpPr>
          <p:cNvPr id="506" name="Primary Heading-1">
            <a:extLst>
              <a:ext uri="{FF2B5EF4-FFF2-40B4-BE49-F238E27FC236}">
                <a16:creationId xmlns:a16="http://schemas.microsoft.com/office/drawing/2014/main" id="{111B4A49-B930-4A89-A1CD-6CA2B3D95AED}"/>
              </a:ext>
            </a:extLst>
          </p:cNvPr>
          <p:cNvSpPr txBox="1"/>
          <p:nvPr/>
        </p:nvSpPr>
        <p:spPr>
          <a:xfrm>
            <a:off x="10372725" y="1589056"/>
            <a:ext cx="2062162" cy="762000"/>
          </a:xfrm>
          <a:prstGeom prst="rect">
            <a:avLst/>
          </a:prstGeom>
          <a:noFill/>
        </p:spPr>
        <p:txBody>
          <a:bodyPr vertOverflow="clip" horzOverflow="clip" wrap="square" lIns="0" tIns="0" rIns="0" bIns="0" rtlCol="0" anchor="t">
            <a:spAutoFit/>
          </a:bodyPr>
          <a:lstStyle/>
          <a:p>
            <a:pPr algn="l">
              <a:lnSpc>
                <a:spcPts val="1980"/>
              </a:lnSpc>
            </a:pPr>
            <a:r>
              <a:rPr lang="en-US" sz="1650" b="1" spc="-16" dirty="0">
                <a:solidFill>
                  <a:srgbClr val="090909">
                    <a:alpha val="100000"/>
                  </a:srgbClr>
                </a:solidFill>
                <a:latin typeface="Merriweather" panose="00000700000000000000" pitchFamily="2" charset="0"/>
              </a:rPr>
              <a:t>Article 9 – Risk management system.</a:t>
            </a:r>
          </a:p>
        </p:txBody>
      </p:sp>
      <p:sp>
        <p:nvSpPr>
          <p:cNvPr id="508" name="Description of a primary heading-1">
            <a:extLst>
              <a:ext uri="{FF2B5EF4-FFF2-40B4-BE49-F238E27FC236}">
                <a16:creationId xmlns:a16="http://schemas.microsoft.com/office/drawing/2014/main" id="{111B4A49-B930-4A89-A1CD-6CA2B3D95AED}"/>
              </a:ext>
            </a:extLst>
          </p:cNvPr>
          <p:cNvSpPr txBox="1"/>
          <p:nvPr/>
        </p:nvSpPr>
        <p:spPr>
          <a:xfrm>
            <a:off x="10372725" y="2419350"/>
            <a:ext cx="2062162" cy="681149"/>
          </a:xfrm>
          <a:prstGeom prst="rect">
            <a:avLst/>
          </a:prstGeom>
          <a:noFill/>
        </p:spPr>
        <p:txBody>
          <a:bodyPr vertOverflow="clip" horzOverflow="clip" wrap="square" lIns="0" tIns="0" rIns="0" bIns="0" rtlCol="0" anchor="t">
            <a:spAutoFit/>
          </a:bodyPr>
          <a:lstStyle/>
          <a:p>
            <a:pPr algn="l">
              <a:lnSpc>
                <a:spcPts val="1764"/>
              </a:lnSpc>
            </a:pPr>
            <a:r>
              <a:rPr lang="en-US" sz="1400" spc="-10" dirty="0">
                <a:solidFill>
                  <a:srgbClr val="090909">
                    <a:alpha val="100000"/>
                  </a:srgbClr>
                </a:solidFill>
                <a:latin typeface="Open Sans" panose="00000700000000000000" pitchFamily="2" charset="0"/>
              </a:rPr>
              <a:t>Establish and maintain a risk management process.</a:t>
            </a:r>
          </a:p>
        </p:txBody>
      </p:sp>
      <p:pic>
        <p:nvPicPr>
          <p:cNvPr id="51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2934950" y="903351"/>
            <a:ext cx="457200" cy="504825"/>
          </a:xfrm>
          <a:prstGeom prst="rect">
            <a:avLst/>
          </a:prstGeom>
        </p:spPr>
      </p:pic>
      <p:sp>
        <p:nvSpPr>
          <p:cNvPr id="512" name="-2">
            <a:extLst>
              <a:ext uri="{FF2B5EF4-FFF2-40B4-BE49-F238E27FC236}">
                <a16:creationId xmlns:a16="http://schemas.microsoft.com/office/drawing/2014/main" id="{111B4A49-B930-4A89-A1CD-6CA2B3D95AED}"/>
              </a:ext>
            </a:extLst>
          </p:cNvPr>
          <p:cNvSpPr txBox="1"/>
          <p:nvPr/>
        </p:nvSpPr>
        <p:spPr>
          <a:xfrm>
            <a:off x="13083921" y="949071"/>
            <a:ext cx="195262" cy="419100"/>
          </a:xfrm>
          <a:prstGeom prst="rect">
            <a:avLst/>
          </a:prstGeom>
          <a:noFill/>
        </p:spPr>
        <p:txBody>
          <a:bodyPr vertOverflow="clip" horzOverflow="clip" wrap="square" lIns="0" tIns="0" rIns="0" bIns="0" rtlCol="0" anchor="t">
            <a:spAutoFit/>
          </a:bodyPr>
          <a:lstStyle/>
          <a:p>
            <a:pPr algn="ctr">
              <a:lnSpc>
                <a:spcPts val="3240"/>
              </a:lnSpc>
            </a:pPr>
            <a:r>
              <a:rPr lang="en-US" sz="2160" b="1" dirty="0">
                <a:solidFill>
                  <a:srgbClr val="FFFFFF">
                    <a:alpha val="100000"/>
                  </a:srgbClr>
                </a:solidFill>
                <a:latin typeface="Old Standard TT" panose="00000700000000000000" pitchFamily="2" charset="0"/>
              </a:rPr>
              <a:t>3</a:t>
            </a:r>
          </a:p>
        </p:txBody>
      </p:sp>
      <p:sp>
        <p:nvSpPr>
          <p:cNvPr id="514" name="Primary Heading-2">
            <a:extLst>
              <a:ext uri="{FF2B5EF4-FFF2-40B4-BE49-F238E27FC236}">
                <a16:creationId xmlns:a16="http://schemas.microsoft.com/office/drawing/2014/main" id="{111B4A49-B930-4A89-A1CD-6CA2B3D95AED}"/>
              </a:ext>
            </a:extLst>
          </p:cNvPr>
          <p:cNvSpPr txBox="1"/>
          <p:nvPr/>
        </p:nvSpPr>
        <p:spPr>
          <a:xfrm>
            <a:off x="12934950" y="1589056"/>
            <a:ext cx="2062162" cy="762000"/>
          </a:xfrm>
          <a:prstGeom prst="rect">
            <a:avLst/>
          </a:prstGeom>
          <a:noFill/>
        </p:spPr>
        <p:txBody>
          <a:bodyPr vertOverflow="clip" horzOverflow="clip" wrap="square" lIns="0" tIns="0" rIns="0" bIns="0" rtlCol="0" anchor="t">
            <a:spAutoFit/>
          </a:bodyPr>
          <a:lstStyle/>
          <a:p>
            <a:pPr algn="l">
              <a:lnSpc>
                <a:spcPts val="1980"/>
              </a:lnSpc>
            </a:pPr>
            <a:r>
              <a:rPr lang="en-US" sz="1650" b="1" spc="-16" dirty="0">
                <a:solidFill>
                  <a:srgbClr val="090909">
                    <a:alpha val="100000"/>
                  </a:srgbClr>
                </a:solidFill>
                <a:latin typeface="Merriweather" panose="00000700000000000000" pitchFamily="2" charset="0"/>
              </a:rPr>
              <a:t>Article 10 – Data and Data governance.</a:t>
            </a:r>
          </a:p>
        </p:txBody>
      </p:sp>
      <p:sp>
        <p:nvSpPr>
          <p:cNvPr id="516" name="Description of a primary heading-2">
            <a:extLst>
              <a:ext uri="{FF2B5EF4-FFF2-40B4-BE49-F238E27FC236}">
                <a16:creationId xmlns:a16="http://schemas.microsoft.com/office/drawing/2014/main" id="{111B4A49-B930-4A89-A1CD-6CA2B3D95AED}"/>
              </a:ext>
            </a:extLst>
          </p:cNvPr>
          <p:cNvSpPr txBox="1"/>
          <p:nvPr/>
        </p:nvSpPr>
        <p:spPr>
          <a:xfrm>
            <a:off x="12934950" y="2419350"/>
            <a:ext cx="2062162" cy="681149"/>
          </a:xfrm>
          <a:prstGeom prst="rect">
            <a:avLst/>
          </a:prstGeom>
          <a:noFill/>
        </p:spPr>
        <p:txBody>
          <a:bodyPr vertOverflow="clip" horzOverflow="clip" wrap="square" lIns="0" tIns="0" rIns="0" bIns="0" rtlCol="0" anchor="t">
            <a:spAutoFit/>
          </a:bodyPr>
          <a:lstStyle/>
          <a:p>
            <a:pPr algn="l">
              <a:lnSpc>
                <a:spcPts val="1764"/>
              </a:lnSpc>
            </a:pPr>
            <a:r>
              <a:rPr lang="en-US" sz="1400" spc="-10" dirty="0">
                <a:solidFill>
                  <a:srgbClr val="090909">
                    <a:alpha val="100000"/>
                  </a:srgbClr>
                </a:solidFill>
                <a:latin typeface="Open Sans" panose="00000700000000000000" pitchFamily="2" charset="0"/>
              </a:rPr>
              <a:t>Requirements for data quality and governance practices.</a:t>
            </a:r>
          </a:p>
        </p:txBody>
      </p:sp>
      <p:pic>
        <p:nvPicPr>
          <p:cNvPr id="51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5497175" y="903351"/>
            <a:ext cx="457200" cy="504825"/>
          </a:xfrm>
          <a:prstGeom prst="rect">
            <a:avLst/>
          </a:prstGeom>
        </p:spPr>
      </p:pic>
      <p:sp>
        <p:nvSpPr>
          <p:cNvPr id="520" name="-3">
            <a:extLst>
              <a:ext uri="{FF2B5EF4-FFF2-40B4-BE49-F238E27FC236}">
                <a16:creationId xmlns:a16="http://schemas.microsoft.com/office/drawing/2014/main" id="{111B4A49-B930-4A89-A1CD-6CA2B3D95AED}"/>
              </a:ext>
            </a:extLst>
          </p:cNvPr>
          <p:cNvSpPr txBox="1"/>
          <p:nvPr/>
        </p:nvSpPr>
        <p:spPr>
          <a:xfrm>
            <a:off x="15646146" y="949071"/>
            <a:ext cx="195262" cy="419100"/>
          </a:xfrm>
          <a:prstGeom prst="rect">
            <a:avLst/>
          </a:prstGeom>
          <a:noFill/>
        </p:spPr>
        <p:txBody>
          <a:bodyPr vertOverflow="clip" horzOverflow="clip" wrap="square" lIns="0" tIns="0" rIns="0" bIns="0" rtlCol="0" anchor="t">
            <a:spAutoFit/>
          </a:bodyPr>
          <a:lstStyle/>
          <a:p>
            <a:pPr algn="ctr">
              <a:lnSpc>
                <a:spcPts val="3240"/>
              </a:lnSpc>
            </a:pPr>
            <a:r>
              <a:rPr lang="en-US" sz="2160" b="1" dirty="0">
                <a:solidFill>
                  <a:srgbClr val="FFFFFF">
                    <a:alpha val="100000"/>
                  </a:srgbClr>
                </a:solidFill>
                <a:latin typeface="Old Standard TT" panose="00000700000000000000" pitchFamily="2" charset="0"/>
              </a:rPr>
              <a:t>4</a:t>
            </a:r>
          </a:p>
        </p:txBody>
      </p:sp>
      <p:sp>
        <p:nvSpPr>
          <p:cNvPr id="522" name="Primary Heading-3">
            <a:extLst>
              <a:ext uri="{FF2B5EF4-FFF2-40B4-BE49-F238E27FC236}">
                <a16:creationId xmlns:a16="http://schemas.microsoft.com/office/drawing/2014/main" id="{111B4A49-B930-4A89-A1CD-6CA2B3D95AED}"/>
              </a:ext>
            </a:extLst>
          </p:cNvPr>
          <p:cNvSpPr txBox="1"/>
          <p:nvPr/>
        </p:nvSpPr>
        <p:spPr>
          <a:xfrm>
            <a:off x="15497175" y="1589056"/>
            <a:ext cx="2062162" cy="1266825"/>
          </a:xfrm>
          <a:prstGeom prst="rect">
            <a:avLst/>
          </a:prstGeom>
          <a:noFill/>
        </p:spPr>
        <p:txBody>
          <a:bodyPr vertOverflow="clip" horzOverflow="clip" wrap="square" lIns="0" tIns="0" rIns="0" bIns="0" rtlCol="0" anchor="t">
            <a:spAutoFit/>
          </a:bodyPr>
          <a:lstStyle/>
          <a:p>
            <a:pPr algn="l">
              <a:lnSpc>
                <a:spcPts val="1980"/>
              </a:lnSpc>
            </a:pPr>
            <a:r>
              <a:rPr lang="en-US" sz="1650" b="1" spc="-16" dirty="0">
                <a:solidFill>
                  <a:srgbClr val="090909">
                    <a:alpha val="100000"/>
                  </a:srgbClr>
                </a:solidFill>
                <a:latin typeface="Merriweather" panose="00000700000000000000" pitchFamily="2" charset="0"/>
              </a:rPr>
              <a:t>Article 11 – Technical documentation – drawn up and maintained.</a:t>
            </a:r>
          </a:p>
        </p:txBody>
      </p:sp>
      <p:sp>
        <p:nvSpPr>
          <p:cNvPr id="524" name="Description of a primary heading-3">
            <a:extLst>
              <a:ext uri="{FF2B5EF4-FFF2-40B4-BE49-F238E27FC236}">
                <a16:creationId xmlns:a16="http://schemas.microsoft.com/office/drawing/2014/main" id="{111B4A49-B930-4A89-A1CD-6CA2B3D95AED}"/>
              </a:ext>
            </a:extLst>
          </p:cNvPr>
          <p:cNvSpPr txBox="1"/>
          <p:nvPr/>
        </p:nvSpPr>
        <p:spPr>
          <a:xfrm>
            <a:off x="15497175" y="2922080"/>
            <a:ext cx="2062162" cy="681149"/>
          </a:xfrm>
          <a:prstGeom prst="rect">
            <a:avLst/>
          </a:prstGeom>
          <a:noFill/>
        </p:spPr>
        <p:txBody>
          <a:bodyPr vertOverflow="clip" horzOverflow="clip" wrap="square" lIns="0" tIns="0" rIns="0" bIns="0" rtlCol="0" anchor="t">
            <a:spAutoFit/>
          </a:bodyPr>
          <a:lstStyle/>
          <a:p>
            <a:pPr algn="l">
              <a:lnSpc>
                <a:spcPts val="1764"/>
              </a:lnSpc>
            </a:pPr>
            <a:r>
              <a:rPr lang="en-US" sz="1400" spc="-10" dirty="0">
                <a:solidFill>
                  <a:srgbClr val="090909">
                    <a:alpha val="100000"/>
                  </a:srgbClr>
                </a:solidFill>
                <a:latin typeface="Open Sans" panose="00000700000000000000" pitchFamily="2" charset="0"/>
              </a:rPr>
              <a:t>Create and keep up-to-date technical files for systems.</a:t>
            </a:r>
          </a:p>
        </p:txBody>
      </p:sp>
      <p:pic>
        <p:nvPicPr>
          <p:cNvPr id="52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7810500" y="5411724"/>
            <a:ext cx="457200" cy="504825"/>
          </a:xfrm>
          <a:prstGeom prst="rect">
            <a:avLst/>
          </a:prstGeom>
        </p:spPr>
      </p:pic>
      <p:sp>
        <p:nvSpPr>
          <p:cNvPr id="528" name="-4">
            <a:extLst>
              <a:ext uri="{FF2B5EF4-FFF2-40B4-BE49-F238E27FC236}">
                <a16:creationId xmlns:a16="http://schemas.microsoft.com/office/drawing/2014/main" id="{111B4A49-B930-4A89-A1CD-6CA2B3D95AED}"/>
              </a:ext>
            </a:extLst>
          </p:cNvPr>
          <p:cNvSpPr txBox="1"/>
          <p:nvPr/>
        </p:nvSpPr>
        <p:spPr>
          <a:xfrm>
            <a:off x="7959471" y="5457349"/>
            <a:ext cx="195262" cy="419100"/>
          </a:xfrm>
          <a:prstGeom prst="rect">
            <a:avLst/>
          </a:prstGeom>
          <a:noFill/>
        </p:spPr>
        <p:txBody>
          <a:bodyPr vertOverflow="clip" horzOverflow="clip" wrap="square" lIns="0" tIns="0" rIns="0" bIns="0" rtlCol="0" anchor="t">
            <a:spAutoFit/>
          </a:bodyPr>
          <a:lstStyle/>
          <a:p>
            <a:pPr algn="ctr">
              <a:lnSpc>
                <a:spcPts val="3240"/>
              </a:lnSpc>
            </a:pPr>
            <a:r>
              <a:rPr lang="en-US" sz="2160" b="1" dirty="0">
                <a:solidFill>
                  <a:srgbClr val="FFFFFF">
                    <a:alpha val="100000"/>
                  </a:srgbClr>
                </a:solidFill>
                <a:latin typeface="Old Standard TT" panose="00000700000000000000" pitchFamily="2" charset="0"/>
              </a:rPr>
              <a:t>5</a:t>
            </a:r>
          </a:p>
        </p:txBody>
      </p:sp>
      <p:sp>
        <p:nvSpPr>
          <p:cNvPr id="530" name="Primary Heading-4">
            <a:extLst>
              <a:ext uri="{FF2B5EF4-FFF2-40B4-BE49-F238E27FC236}">
                <a16:creationId xmlns:a16="http://schemas.microsoft.com/office/drawing/2014/main" id="{111B4A49-B930-4A89-A1CD-6CA2B3D95AED}"/>
              </a:ext>
            </a:extLst>
          </p:cNvPr>
          <p:cNvSpPr txBox="1"/>
          <p:nvPr/>
        </p:nvSpPr>
        <p:spPr>
          <a:xfrm>
            <a:off x="7810500" y="6097334"/>
            <a:ext cx="2062162" cy="1019175"/>
          </a:xfrm>
          <a:prstGeom prst="rect">
            <a:avLst/>
          </a:prstGeom>
          <a:noFill/>
        </p:spPr>
        <p:txBody>
          <a:bodyPr vertOverflow="clip" horzOverflow="clip" wrap="square" lIns="0" tIns="0" rIns="0" bIns="0" rtlCol="0" anchor="t">
            <a:spAutoFit/>
          </a:bodyPr>
          <a:lstStyle/>
          <a:p>
            <a:pPr algn="l">
              <a:lnSpc>
                <a:spcPts val="1980"/>
              </a:lnSpc>
            </a:pPr>
            <a:r>
              <a:rPr lang="en-US" sz="1650" b="1" spc="-16" dirty="0">
                <a:solidFill>
                  <a:srgbClr val="090909">
                    <a:alpha val="100000"/>
                  </a:srgbClr>
                </a:solidFill>
                <a:latin typeface="Merriweather" panose="00000700000000000000" pitchFamily="2" charset="0"/>
              </a:rPr>
              <a:t>Article 12 – Record-keeping (e.g., event logs over lifetime of the system).</a:t>
            </a:r>
          </a:p>
        </p:txBody>
      </p:sp>
      <p:sp>
        <p:nvSpPr>
          <p:cNvPr id="532" name="Description of a primary heading-4">
            <a:extLst>
              <a:ext uri="{FF2B5EF4-FFF2-40B4-BE49-F238E27FC236}">
                <a16:creationId xmlns:a16="http://schemas.microsoft.com/office/drawing/2014/main" id="{111B4A49-B930-4A89-A1CD-6CA2B3D95AED}"/>
              </a:ext>
            </a:extLst>
          </p:cNvPr>
          <p:cNvSpPr txBox="1"/>
          <p:nvPr/>
        </p:nvSpPr>
        <p:spPr>
          <a:xfrm>
            <a:off x="7810500" y="7178992"/>
            <a:ext cx="2062162" cy="457200"/>
          </a:xfrm>
          <a:prstGeom prst="rect">
            <a:avLst/>
          </a:prstGeom>
          <a:noFill/>
        </p:spPr>
        <p:txBody>
          <a:bodyPr vertOverflow="clip" horzOverflow="clip" wrap="square" lIns="0" tIns="0" rIns="0" bIns="0" rtlCol="0" anchor="t">
            <a:spAutoFit/>
          </a:bodyPr>
          <a:lstStyle/>
          <a:p>
            <a:pPr algn="l">
              <a:lnSpc>
                <a:spcPts val="1764"/>
              </a:lnSpc>
            </a:pPr>
            <a:r>
              <a:rPr lang="en-US" sz="1600" spc="-10" dirty="0">
                <a:solidFill>
                  <a:srgbClr val="090909">
                    <a:alpha val="100000"/>
                  </a:srgbClr>
                </a:solidFill>
                <a:latin typeface="Open Sans" panose="00000700000000000000" pitchFamily="2" charset="0"/>
              </a:rPr>
              <a:t>Maintain lifecycle logs and event records.</a:t>
            </a:r>
          </a:p>
        </p:txBody>
      </p:sp>
      <p:pic>
        <p:nvPicPr>
          <p:cNvPr id="53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0372725" y="5411724"/>
            <a:ext cx="457200" cy="504825"/>
          </a:xfrm>
          <a:prstGeom prst="rect">
            <a:avLst/>
          </a:prstGeom>
        </p:spPr>
      </p:pic>
      <p:sp>
        <p:nvSpPr>
          <p:cNvPr id="536" name="-5">
            <a:extLst>
              <a:ext uri="{FF2B5EF4-FFF2-40B4-BE49-F238E27FC236}">
                <a16:creationId xmlns:a16="http://schemas.microsoft.com/office/drawing/2014/main" id="{111B4A49-B930-4A89-A1CD-6CA2B3D95AED}"/>
              </a:ext>
            </a:extLst>
          </p:cNvPr>
          <p:cNvSpPr txBox="1"/>
          <p:nvPr/>
        </p:nvSpPr>
        <p:spPr>
          <a:xfrm>
            <a:off x="10521696" y="5457349"/>
            <a:ext cx="195262" cy="419100"/>
          </a:xfrm>
          <a:prstGeom prst="rect">
            <a:avLst/>
          </a:prstGeom>
          <a:noFill/>
        </p:spPr>
        <p:txBody>
          <a:bodyPr vertOverflow="clip" horzOverflow="clip" wrap="square" lIns="0" tIns="0" rIns="0" bIns="0" rtlCol="0" anchor="t">
            <a:spAutoFit/>
          </a:bodyPr>
          <a:lstStyle/>
          <a:p>
            <a:pPr algn="ctr">
              <a:lnSpc>
                <a:spcPts val="3240"/>
              </a:lnSpc>
            </a:pPr>
            <a:r>
              <a:rPr lang="en-US" sz="2160" b="1" dirty="0">
                <a:solidFill>
                  <a:srgbClr val="FFFFFF">
                    <a:alpha val="100000"/>
                  </a:srgbClr>
                </a:solidFill>
                <a:latin typeface="Old Standard TT" panose="00000700000000000000" pitchFamily="2" charset="0"/>
              </a:rPr>
              <a:t>6</a:t>
            </a:r>
          </a:p>
        </p:txBody>
      </p:sp>
      <p:sp>
        <p:nvSpPr>
          <p:cNvPr id="538" name="Primary Heading-5">
            <a:extLst>
              <a:ext uri="{FF2B5EF4-FFF2-40B4-BE49-F238E27FC236}">
                <a16:creationId xmlns:a16="http://schemas.microsoft.com/office/drawing/2014/main" id="{111B4A49-B930-4A89-A1CD-6CA2B3D95AED}"/>
              </a:ext>
            </a:extLst>
          </p:cNvPr>
          <p:cNvSpPr txBox="1"/>
          <p:nvPr/>
        </p:nvSpPr>
        <p:spPr>
          <a:xfrm>
            <a:off x="10372725" y="6097334"/>
            <a:ext cx="2062162" cy="1266825"/>
          </a:xfrm>
          <a:prstGeom prst="rect">
            <a:avLst/>
          </a:prstGeom>
          <a:noFill/>
        </p:spPr>
        <p:txBody>
          <a:bodyPr vertOverflow="clip" horzOverflow="clip" wrap="square" lIns="0" tIns="0" rIns="0" bIns="0" rtlCol="0" anchor="t">
            <a:spAutoFit/>
          </a:bodyPr>
          <a:lstStyle/>
          <a:p>
            <a:pPr algn="l">
              <a:lnSpc>
                <a:spcPts val="1980"/>
              </a:lnSpc>
            </a:pPr>
            <a:r>
              <a:rPr lang="en-US" sz="1650" b="1" spc="-16" dirty="0">
                <a:solidFill>
                  <a:srgbClr val="090909">
                    <a:alpha val="100000"/>
                  </a:srgbClr>
                </a:solidFill>
                <a:latin typeface="Merriweather" panose="00000700000000000000" pitchFamily="2" charset="0"/>
              </a:rPr>
              <a:t>Article 13 – Transparency and provision of information to deployers.</a:t>
            </a:r>
          </a:p>
        </p:txBody>
      </p:sp>
      <p:sp>
        <p:nvSpPr>
          <p:cNvPr id="540" name="Description of a primary heading-5">
            <a:extLst>
              <a:ext uri="{FF2B5EF4-FFF2-40B4-BE49-F238E27FC236}">
                <a16:creationId xmlns:a16="http://schemas.microsoft.com/office/drawing/2014/main" id="{111B4A49-B930-4A89-A1CD-6CA2B3D95AED}"/>
              </a:ext>
            </a:extLst>
          </p:cNvPr>
          <p:cNvSpPr txBox="1"/>
          <p:nvPr/>
        </p:nvSpPr>
        <p:spPr>
          <a:xfrm>
            <a:off x="10372725" y="7430357"/>
            <a:ext cx="2062162" cy="923330"/>
          </a:xfrm>
          <a:prstGeom prst="rect">
            <a:avLst/>
          </a:prstGeom>
          <a:noFill/>
        </p:spPr>
        <p:txBody>
          <a:bodyPr vertOverflow="clip" horzOverflow="clip" wrap="square" lIns="0" tIns="0" rIns="0" bIns="0" rtlCol="0" anchor="t">
            <a:spAutoFit/>
          </a:bodyPr>
          <a:lstStyle/>
          <a:p>
            <a:pPr algn="l">
              <a:lnSpc>
                <a:spcPts val="1764"/>
              </a:lnSpc>
            </a:pPr>
            <a:r>
              <a:rPr lang="en-US" sz="1600" spc="-10" dirty="0">
                <a:solidFill>
                  <a:srgbClr val="090909">
                    <a:alpha val="100000"/>
                  </a:srgbClr>
                </a:solidFill>
                <a:latin typeface="Open Sans" panose="00000700000000000000" pitchFamily="2" charset="0"/>
              </a:rPr>
              <a:t>Ensure clear information is provided to system deployers.</a:t>
            </a:r>
          </a:p>
        </p:txBody>
      </p:sp>
      <p:pic>
        <p:nvPicPr>
          <p:cNvPr id="54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2934950" y="5411724"/>
            <a:ext cx="457200" cy="504825"/>
          </a:xfrm>
          <a:prstGeom prst="rect">
            <a:avLst/>
          </a:prstGeom>
        </p:spPr>
      </p:pic>
      <p:sp>
        <p:nvSpPr>
          <p:cNvPr id="544" name="-6">
            <a:extLst>
              <a:ext uri="{FF2B5EF4-FFF2-40B4-BE49-F238E27FC236}">
                <a16:creationId xmlns:a16="http://schemas.microsoft.com/office/drawing/2014/main" id="{111B4A49-B930-4A89-A1CD-6CA2B3D95AED}"/>
              </a:ext>
            </a:extLst>
          </p:cNvPr>
          <p:cNvSpPr txBox="1"/>
          <p:nvPr/>
        </p:nvSpPr>
        <p:spPr>
          <a:xfrm>
            <a:off x="13083921" y="5457349"/>
            <a:ext cx="195262" cy="419100"/>
          </a:xfrm>
          <a:prstGeom prst="rect">
            <a:avLst/>
          </a:prstGeom>
          <a:noFill/>
        </p:spPr>
        <p:txBody>
          <a:bodyPr vertOverflow="clip" horzOverflow="clip" wrap="square" lIns="0" tIns="0" rIns="0" bIns="0" rtlCol="0" anchor="t">
            <a:spAutoFit/>
          </a:bodyPr>
          <a:lstStyle/>
          <a:p>
            <a:pPr algn="ctr">
              <a:lnSpc>
                <a:spcPts val="3240"/>
              </a:lnSpc>
            </a:pPr>
            <a:r>
              <a:rPr lang="en-US" sz="2160" b="1" dirty="0">
                <a:solidFill>
                  <a:srgbClr val="FFFFFF">
                    <a:alpha val="100000"/>
                  </a:srgbClr>
                </a:solidFill>
                <a:latin typeface="Old Standard TT" panose="00000700000000000000" pitchFamily="2" charset="0"/>
              </a:rPr>
              <a:t>7</a:t>
            </a:r>
          </a:p>
        </p:txBody>
      </p:sp>
      <p:sp>
        <p:nvSpPr>
          <p:cNvPr id="546" name="Primary Heading-6">
            <a:extLst>
              <a:ext uri="{FF2B5EF4-FFF2-40B4-BE49-F238E27FC236}">
                <a16:creationId xmlns:a16="http://schemas.microsoft.com/office/drawing/2014/main" id="{111B4A49-B930-4A89-A1CD-6CA2B3D95AED}"/>
              </a:ext>
            </a:extLst>
          </p:cNvPr>
          <p:cNvSpPr txBox="1"/>
          <p:nvPr/>
        </p:nvSpPr>
        <p:spPr>
          <a:xfrm>
            <a:off x="12934950" y="6097334"/>
            <a:ext cx="2062162" cy="514350"/>
          </a:xfrm>
          <a:prstGeom prst="rect">
            <a:avLst/>
          </a:prstGeom>
          <a:noFill/>
        </p:spPr>
        <p:txBody>
          <a:bodyPr vertOverflow="clip" horzOverflow="clip" wrap="square" lIns="0" tIns="0" rIns="0" bIns="0" rtlCol="0" anchor="t">
            <a:spAutoFit/>
          </a:bodyPr>
          <a:lstStyle/>
          <a:p>
            <a:pPr algn="l">
              <a:lnSpc>
                <a:spcPts val="1980"/>
              </a:lnSpc>
            </a:pPr>
            <a:r>
              <a:rPr lang="en-US" sz="1650" b="1" spc="-16" dirty="0">
                <a:solidFill>
                  <a:srgbClr val="090909">
                    <a:alpha val="100000"/>
                  </a:srgbClr>
                </a:solidFill>
                <a:latin typeface="Merriweather" panose="00000700000000000000" pitchFamily="2" charset="0"/>
              </a:rPr>
              <a:t>Article 14 – Human oversight.</a:t>
            </a:r>
          </a:p>
        </p:txBody>
      </p:sp>
      <p:sp>
        <p:nvSpPr>
          <p:cNvPr id="548" name="Description of a primary heading-6">
            <a:extLst>
              <a:ext uri="{FF2B5EF4-FFF2-40B4-BE49-F238E27FC236}">
                <a16:creationId xmlns:a16="http://schemas.microsoft.com/office/drawing/2014/main" id="{111B4A49-B930-4A89-A1CD-6CA2B3D95AED}"/>
              </a:ext>
            </a:extLst>
          </p:cNvPr>
          <p:cNvSpPr txBox="1"/>
          <p:nvPr/>
        </p:nvSpPr>
        <p:spPr>
          <a:xfrm>
            <a:off x="12934950" y="6676263"/>
            <a:ext cx="2062162" cy="692497"/>
          </a:xfrm>
          <a:prstGeom prst="rect">
            <a:avLst/>
          </a:prstGeom>
          <a:noFill/>
        </p:spPr>
        <p:txBody>
          <a:bodyPr vertOverflow="clip" horzOverflow="clip" wrap="square" lIns="0" tIns="0" rIns="0" bIns="0" rtlCol="0" anchor="t">
            <a:spAutoFit/>
          </a:bodyPr>
          <a:lstStyle/>
          <a:p>
            <a:pPr algn="l">
              <a:lnSpc>
                <a:spcPts val="1764"/>
              </a:lnSpc>
            </a:pPr>
            <a:r>
              <a:rPr lang="en-US" sz="1600" spc="-10" dirty="0">
                <a:solidFill>
                  <a:srgbClr val="090909">
                    <a:alpha val="100000"/>
                  </a:srgbClr>
                </a:solidFill>
                <a:latin typeface="Open Sans" panose="00000700000000000000" pitchFamily="2" charset="0"/>
              </a:rPr>
              <a:t>Measures to ensure meaningful human control and oversight.</a:t>
            </a:r>
          </a:p>
        </p:txBody>
      </p:sp>
      <p:pic>
        <p:nvPicPr>
          <p:cNvPr id="5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15497175" y="5411724"/>
            <a:ext cx="457200" cy="504825"/>
          </a:xfrm>
          <a:prstGeom prst="rect">
            <a:avLst/>
          </a:prstGeom>
        </p:spPr>
      </p:pic>
      <p:sp>
        <p:nvSpPr>
          <p:cNvPr id="552" name="-7">
            <a:extLst>
              <a:ext uri="{FF2B5EF4-FFF2-40B4-BE49-F238E27FC236}">
                <a16:creationId xmlns:a16="http://schemas.microsoft.com/office/drawing/2014/main" id="{111B4A49-B930-4A89-A1CD-6CA2B3D95AED}"/>
              </a:ext>
            </a:extLst>
          </p:cNvPr>
          <p:cNvSpPr txBox="1"/>
          <p:nvPr/>
        </p:nvSpPr>
        <p:spPr>
          <a:xfrm>
            <a:off x="15646146" y="5457349"/>
            <a:ext cx="195262" cy="419100"/>
          </a:xfrm>
          <a:prstGeom prst="rect">
            <a:avLst/>
          </a:prstGeom>
          <a:noFill/>
        </p:spPr>
        <p:txBody>
          <a:bodyPr vertOverflow="clip" horzOverflow="clip" wrap="square" lIns="0" tIns="0" rIns="0" bIns="0" rtlCol="0" anchor="t">
            <a:spAutoFit/>
          </a:bodyPr>
          <a:lstStyle/>
          <a:p>
            <a:pPr algn="ctr">
              <a:lnSpc>
                <a:spcPts val="3240"/>
              </a:lnSpc>
            </a:pPr>
            <a:r>
              <a:rPr lang="en-US" sz="2160" b="1" dirty="0">
                <a:solidFill>
                  <a:srgbClr val="FFFFFF">
                    <a:alpha val="100000"/>
                  </a:srgbClr>
                </a:solidFill>
                <a:latin typeface="Old Standard TT" panose="00000700000000000000" pitchFamily="2" charset="0"/>
              </a:rPr>
              <a:t>8</a:t>
            </a:r>
          </a:p>
        </p:txBody>
      </p:sp>
      <p:sp>
        <p:nvSpPr>
          <p:cNvPr id="554" name="Primary Heading-7">
            <a:extLst>
              <a:ext uri="{FF2B5EF4-FFF2-40B4-BE49-F238E27FC236}">
                <a16:creationId xmlns:a16="http://schemas.microsoft.com/office/drawing/2014/main" id="{111B4A49-B930-4A89-A1CD-6CA2B3D95AED}"/>
              </a:ext>
            </a:extLst>
          </p:cNvPr>
          <p:cNvSpPr txBox="1"/>
          <p:nvPr/>
        </p:nvSpPr>
        <p:spPr>
          <a:xfrm>
            <a:off x="15497175" y="6097334"/>
            <a:ext cx="2062162" cy="1019175"/>
          </a:xfrm>
          <a:prstGeom prst="rect">
            <a:avLst/>
          </a:prstGeom>
          <a:noFill/>
        </p:spPr>
        <p:txBody>
          <a:bodyPr vertOverflow="clip" horzOverflow="clip" wrap="square" lIns="0" tIns="0" rIns="0" bIns="0" rtlCol="0" anchor="t">
            <a:spAutoFit/>
          </a:bodyPr>
          <a:lstStyle/>
          <a:p>
            <a:pPr algn="l">
              <a:lnSpc>
                <a:spcPts val="1980"/>
              </a:lnSpc>
            </a:pPr>
            <a:r>
              <a:rPr lang="en-US" sz="1650" b="1" spc="-16" dirty="0">
                <a:solidFill>
                  <a:srgbClr val="090909">
                    <a:alpha val="100000"/>
                  </a:srgbClr>
                </a:solidFill>
                <a:latin typeface="Merriweather" panose="00000700000000000000" pitchFamily="2" charset="0"/>
              </a:rPr>
              <a:t>Article 15 – Accuracy, robustness and cybersecurity.</a:t>
            </a:r>
          </a:p>
        </p:txBody>
      </p:sp>
      <p:sp>
        <p:nvSpPr>
          <p:cNvPr id="556" name="Description of a primary heading-7">
            <a:extLst>
              <a:ext uri="{FF2B5EF4-FFF2-40B4-BE49-F238E27FC236}">
                <a16:creationId xmlns:a16="http://schemas.microsoft.com/office/drawing/2014/main" id="{111B4A49-B930-4A89-A1CD-6CA2B3D95AED}"/>
              </a:ext>
            </a:extLst>
          </p:cNvPr>
          <p:cNvSpPr txBox="1"/>
          <p:nvPr/>
        </p:nvSpPr>
        <p:spPr>
          <a:xfrm>
            <a:off x="15497175" y="7178992"/>
            <a:ext cx="2062162" cy="923330"/>
          </a:xfrm>
          <a:prstGeom prst="rect">
            <a:avLst/>
          </a:prstGeom>
          <a:noFill/>
        </p:spPr>
        <p:txBody>
          <a:bodyPr vertOverflow="clip" horzOverflow="clip" wrap="square" lIns="0" tIns="0" rIns="0" bIns="0" rtlCol="0" anchor="t">
            <a:spAutoFit/>
          </a:bodyPr>
          <a:lstStyle/>
          <a:p>
            <a:pPr algn="l">
              <a:lnSpc>
                <a:spcPts val="1764"/>
              </a:lnSpc>
            </a:pPr>
            <a:r>
              <a:rPr lang="en-US" sz="1600" spc="-10" dirty="0">
                <a:solidFill>
                  <a:srgbClr val="090909">
                    <a:alpha val="100000"/>
                  </a:srgbClr>
                </a:solidFill>
                <a:latin typeface="Open Sans" panose="00000700000000000000" pitchFamily="2" charset="0"/>
              </a:rPr>
              <a:t>Standards for system reliability and protection against threats.</a:t>
            </a:r>
          </a:p>
        </p:txBody>
      </p:sp>
      <p:sp>
        <p:nvSpPr>
          <p:cNvPr id="558" name="Title 3">
            <a:extLst>
              <a:ext uri="{FF2B5EF4-FFF2-40B4-BE49-F238E27FC236}">
                <a16:creationId xmlns:a16="http://schemas.microsoft.com/office/drawing/2014/main" id="{111B4A49-B930-4A89-A1CD-6CA2B3D95AED}"/>
              </a:ext>
            </a:extLst>
          </p:cNvPr>
          <p:cNvSpPr txBox="1"/>
          <p:nvPr/>
        </p:nvSpPr>
        <p:spPr>
          <a:xfrm>
            <a:off x="800100" y="3924300"/>
            <a:ext cx="6243638" cy="1943100"/>
          </a:xfrm>
          <a:prstGeom prst="rect">
            <a:avLst/>
          </a:prstGeom>
          <a:noFill/>
        </p:spPr>
        <p:txBody>
          <a:bodyPr vertOverflow="clip" horzOverflow="clip" wrap="square" lIns="0" tIns="0" rIns="0" bIns="0" rtlCol="0" anchor="t">
            <a:spAutoFit/>
          </a:bodyPr>
          <a:lstStyle/>
          <a:p>
            <a:pPr algn="l">
              <a:lnSpc>
                <a:spcPts val="5040"/>
              </a:lnSpc>
            </a:pPr>
            <a:r>
              <a:rPr lang="en-US" sz="4200" b="1" spc="-42" dirty="0">
                <a:solidFill>
                  <a:srgbClr val="090909">
                    <a:alpha val="100000"/>
                  </a:srgbClr>
                </a:solidFill>
                <a:latin typeface="Merriweather Light" panose="00000700000000000000" pitchFamily="2" charset="0"/>
              </a:rPr>
              <a:t>Chapter III Section 2</a:t>
            </a:r>
            <a:r>
              <a:rPr lang="en-US" sz="4200" spc="-42" dirty="0">
                <a:solidFill>
                  <a:srgbClr val="090909">
                    <a:alpha val="100000"/>
                  </a:srgbClr>
                </a:solidFill>
                <a:latin typeface="Merriweather Light" panose="00000700000000000000" pitchFamily="2" charset="0"/>
              </a:rPr>
              <a:t>: </a:t>
            </a:r>
            <a:r>
              <a:rPr lang="en-US" sz="4200" b="1" spc="-42" dirty="0">
                <a:solidFill>
                  <a:srgbClr val="090909"/>
                </a:solidFill>
                <a:latin typeface="Merriweather Light" panose="00000700000000000000" pitchFamily="2" charset="0"/>
              </a:rPr>
              <a:t>High-Risk AI</a:t>
            </a:r>
            <a:r>
              <a:rPr lang="en-US" sz="4200" spc="-42" dirty="0">
                <a:solidFill>
                  <a:srgbClr val="090909"/>
                </a:solidFill>
                <a:latin typeface="Merriweather Light" panose="00000700000000000000" pitchFamily="2" charset="0"/>
              </a:rPr>
              <a:t> Requirements Overview</a:t>
            </a:r>
          </a:p>
        </p:txBody>
      </p:sp>
      <p:sp>
        <p:nvSpPr>
          <p:cNvPr id="560" name="SubTitle">
            <a:extLst>
              <a:ext uri="{FF2B5EF4-FFF2-40B4-BE49-F238E27FC236}">
                <a16:creationId xmlns:a16="http://schemas.microsoft.com/office/drawing/2014/main" id="{111B4A49-B930-4A89-A1CD-6CA2B3D95AED}"/>
              </a:ext>
            </a:extLst>
          </p:cNvPr>
          <p:cNvSpPr txBox="1"/>
          <p:nvPr/>
        </p:nvSpPr>
        <p:spPr>
          <a:xfrm>
            <a:off x="800100" y="5943600"/>
            <a:ext cx="6243638" cy="361950"/>
          </a:xfrm>
          <a:prstGeom prst="rect">
            <a:avLst/>
          </a:prstGeom>
          <a:noFill/>
        </p:spPr>
        <p:txBody>
          <a:bodyPr vertOverflow="clip" horzOverflow="clip" wrap="square" lIns="0" tIns="0" rIns="0" bIns="0" rtlCol="0" anchor="t">
            <a:spAutoFit/>
          </a:bodyPr>
          <a:lstStyle/>
          <a:p>
            <a:pPr algn="l">
              <a:lnSpc>
                <a:spcPts val="2736"/>
              </a:lnSpc>
            </a:pPr>
            <a:r>
              <a:rPr lang="en-US" sz="1800" spc="-18" dirty="0">
                <a:solidFill>
                  <a:srgbClr val="6A6A6A">
                    <a:alpha val="100000"/>
                  </a:srgbClr>
                </a:solidFill>
                <a:latin typeface="Open Sans" panose="00000700000000000000" pitchFamily="2" charset="0"/>
              </a:rPr>
              <a:t>Key obligations for design, validation, and governance</a:t>
            </a:r>
          </a:p>
        </p:txBody>
      </p:sp>
      <p:sp>
        <p:nvSpPr>
          <p:cNvPr id="2" name="TextBox 1">
            <a:extLst>
              <a:ext uri="{FF2B5EF4-FFF2-40B4-BE49-F238E27FC236}">
                <a16:creationId xmlns:a16="http://schemas.microsoft.com/office/drawing/2014/main" id="{C13E947B-133F-4443-9B02-B80F43E6C280}"/>
              </a:ext>
            </a:extLst>
          </p:cNvPr>
          <p:cNvSpPr txBox="1"/>
          <p:nvPr/>
        </p:nvSpPr>
        <p:spPr>
          <a:xfrm>
            <a:off x="728663" y="7022511"/>
            <a:ext cx="6121205" cy="2062103"/>
          </a:xfrm>
          <a:prstGeom prst="rect">
            <a:avLst/>
          </a:prstGeom>
          <a:solidFill>
            <a:srgbClr val="957EE7"/>
          </a:solidFill>
        </p:spPr>
        <p:txBody>
          <a:bodyPr wrap="square" rtlCol="0">
            <a:spAutoFit/>
          </a:bodyPr>
          <a:lstStyle/>
          <a:p>
            <a:r>
              <a:rPr lang="en-IE" sz="3200" dirty="0">
                <a:solidFill>
                  <a:schemeClr val="bg1"/>
                </a:solidFill>
              </a:rPr>
              <a:t>Remember - all medical devices subject to Notified Body review are considered High-Risk under the EU AI Act.</a:t>
            </a:r>
          </a:p>
        </p:txBody>
      </p:sp>
    </p:spTree>
    <p:extLst>
      <p:ext uri="{BB962C8B-B14F-4D97-AF65-F5344CB8AC3E}">
        <p14:creationId xmlns:p14="http://schemas.microsoft.com/office/powerpoint/2010/main" val="14691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sp>
        <p:nvSpPr>
          <p:cNvPr id="311" name="Label text-406">
            <a:extLst>
              <a:ext uri="{FF2B5EF4-FFF2-40B4-BE49-F238E27FC236}">
                <a16:creationId xmlns:a16="http://schemas.microsoft.com/office/drawing/2014/main" id="{111B4A49-B930-4A89-A1CD-6CA2B3D95AED}"/>
              </a:ext>
            </a:extLst>
          </p:cNvPr>
          <p:cNvSpPr txBox="1"/>
          <p:nvPr/>
        </p:nvSpPr>
        <p:spPr>
          <a:xfrm>
            <a:off x="7563394" y="702932"/>
            <a:ext cx="2528344" cy="294696"/>
          </a:xfrm>
          <a:prstGeom prst="rect">
            <a:avLst/>
          </a:prstGeom>
          <a:noFill/>
        </p:spPr>
        <p:txBody>
          <a:bodyPr vertOverflow="clip" horzOverflow="clip" wrap="square" lIns="0" tIns="0" rIns="0" bIns="0" rtlCol="0" anchor="t">
            <a:spAutoFit/>
          </a:bodyPr>
          <a:lstStyle/>
          <a:p>
            <a:pPr algn="ctr">
              <a:lnSpc>
                <a:spcPts val="2475"/>
              </a:lnSpc>
            </a:pPr>
            <a:r>
              <a:rPr lang="en-US" sz="2000" b="1" spc="-20" dirty="0">
                <a:solidFill>
                  <a:srgbClr val="BB7FA7">
                    <a:alpha val="100000"/>
                  </a:srgbClr>
                </a:solidFill>
                <a:latin typeface="Plus Jakarta Sans" panose="00000700000000000000" pitchFamily="2" charset="0"/>
              </a:rPr>
              <a:t>Article 8 Overview</a:t>
            </a:r>
          </a:p>
        </p:txBody>
      </p:sp>
      <p:sp>
        <p:nvSpPr>
          <p:cNvPr id="312" name="Title text-430">
            <a:extLst>
              <a:ext uri="{FF2B5EF4-FFF2-40B4-BE49-F238E27FC236}">
                <a16:creationId xmlns:a16="http://schemas.microsoft.com/office/drawing/2014/main" id="{111B4A49-B930-4A89-A1CD-6CA2B3D95AED}"/>
              </a:ext>
            </a:extLst>
          </p:cNvPr>
          <p:cNvSpPr txBox="1"/>
          <p:nvPr/>
        </p:nvSpPr>
        <p:spPr>
          <a:xfrm>
            <a:off x="1428206" y="1322044"/>
            <a:ext cx="15882938" cy="1143000"/>
          </a:xfrm>
          <a:prstGeom prst="rect">
            <a:avLst/>
          </a:prstGeom>
          <a:noFill/>
        </p:spPr>
        <p:txBody>
          <a:bodyPr vertOverflow="clip" horzOverflow="clip" wrap="square" lIns="0" tIns="0" rIns="0" bIns="0" rtlCol="0" anchor="t">
            <a:spAutoFit/>
          </a:bodyPr>
          <a:lstStyle/>
          <a:p>
            <a:pPr algn="ctr">
              <a:lnSpc>
                <a:spcPts val="8928"/>
              </a:lnSpc>
            </a:pPr>
            <a:r>
              <a:rPr lang="en-US" sz="7200" spc="-245" dirty="0">
                <a:solidFill>
                  <a:srgbClr val="0D131D">
                    <a:alpha val="100000"/>
                  </a:srgbClr>
                </a:solidFill>
                <a:latin typeface="Plus Jakarta Sans SemiBold" panose="00000700000000000000" pitchFamily="2" charset="0"/>
              </a:rPr>
              <a:t>Mandate for High‑Risk AI</a:t>
            </a:r>
          </a:p>
        </p:txBody>
      </p:sp>
      <p:sp>
        <p:nvSpPr>
          <p:cNvPr id="313" name="Subtitle text-492">
            <a:extLst>
              <a:ext uri="{FF2B5EF4-FFF2-40B4-BE49-F238E27FC236}">
                <a16:creationId xmlns:a16="http://schemas.microsoft.com/office/drawing/2014/main" id="{111B4A49-B930-4A89-A1CD-6CA2B3D95AED}"/>
              </a:ext>
            </a:extLst>
          </p:cNvPr>
          <p:cNvSpPr txBox="1"/>
          <p:nvPr/>
        </p:nvSpPr>
        <p:spPr>
          <a:xfrm>
            <a:off x="1202531" y="2465044"/>
            <a:ext cx="15882938" cy="2696572"/>
          </a:xfrm>
          <a:prstGeom prst="rect">
            <a:avLst/>
          </a:prstGeom>
          <a:noFill/>
        </p:spPr>
        <p:txBody>
          <a:bodyPr vertOverflow="clip" horzOverflow="clip" wrap="square" lIns="0" tIns="0" rIns="0" bIns="0" rtlCol="0" anchor="t">
            <a:spAutoFit/>
          </a:bodyPr>
          <a:lstStyle/>
          <a:p>
            <a:pPr algn="ctr">
              <a:lnSpc>
                <a:spcPct val="150000"/>
              </a:lnSpc>
            </a:pPr>
            <a:r>
              <a:rPr lang="en-US" sz="2400" spc="-22" dirty="0">
                <a:solidFill>
                  <a:srgbClr val="555B66">
                    <a:alpha val="100000"/>
                  </a:srgbClr>
                </a:solidFill>
                <a:latin typeface="Plus Jakarta Sans Medium" panose="00000700000000000000" pitchFamily="2" charset="0"/>
              </a:rPr>
              <a:t>Article 8 as the legal foundation for CE marking and market access across the European Union Article 8 establishes the core obligation: providers of high-risk AI systems must ensure their products strictly adhere to the requirements set out in Articles 9 through 15. Compliance is not optional; it is a legal prerequisite for the EU declaration of conformity and the application of the CE marking, signifying that the system meets the highest safety and ethical standards before being placed on the market.</a:t>
            </a:r>
          </a:p>
        </p:txBody>
      </p:sp>
      <p:pic>
        <p:nvPicPr>
          <p:cNvPr id="6" name="Picture 5">
            <a:extLst>
              <a:ext uri="{FF2B5EF4-FFF2-40B4-BE49-F238E27FC236}">
                <a16:creationId xmlns:a16="http://schemas.microsoft.com/office/drawing/2014/main" id="{242669BC-7BF5-41F9-A8ED-A261C409EA80}"/>
              </a:ext>
            </a:extLst>
          </p:cNvPr>
          <p:cNvPicPr>
            <a:picLocks noChangeAspect="1"/>
          </p:cNvPicPr>
          <p:nvPr/>
        </p:nvPicPr>
        <p:blipFill>
          <a:blip r:embed="rId3"/>
          <a:stretch>
            <a:fillRect/>
          </a:stretch>
        </p:blipFill>
        <p:spPr>
          <a:xfrm>
            <a:off x="4284004" y="5398142"/>
            <a:ext cx="9087123" cy="41580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804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sp>
        <p:nvSpPr>
          <p:cNvPr id="317" name="Title text-498">
            <a:extLst>
              <a:ext uri="{FF2B5EF4-FFF2-40B4-BE49-F238E27FC236}">
                <a16:creationId xmlns:a16="http://schemas.microsoft.com/office/drawing/2014/main" id="{111B4A49-B930-4A89-A1CD-6CA2B3D95AED}"/>
              </a:ext>
            </a:extLst>
          </p:cNvPr>
          <p:cNvSpPr txBox="1"/>
          <p:nvPr/>
        </p:nvSpPr>
        <p:spPr>
          <a:xfrm>
            <a:off x="3302032" y="381000"/>
            <a:ext cx="11720512" cy="642868"/>
          </a:xfrm>
          <a:prstGeom prst="rect">
            <a:avLst/>
          </a:prstGeom>
          <a:noFill/>
        </p:spPr>
        <p:txBody>
          <a:bodyPr vertOverflow="clip" horzOverflow="clip" wrap="square" lIns="0" tIns="0" rIns="0" bIns="0" rtlCol="0" anchor="t">
            <a:spAutoFit/>
          </a:bodyPr>
          <a:lstStyle/>
          <a:p>
            <a:pPr algn="ctr">
              <a:lnSpc>
                <a:spcPts val="5544"/>
              </a:lnSpc>
            </a:pPr>
            <a:r>
              <a:rPr lang="en-US" sz="4200" spc="-143" dirty="0">
                <a:solidFill>
                  <a:srgbClr val="0D131D">
                    <a:alpha val="100000"/>
                  </a:srgbClr>
                </a:solidFill>
                <a:latin typeface="Plus Jakarta Sans SemiBold" panose="00000700000000000000" pitchFamily="2" charset="0"/>
              </a:rPr>
              <a:t>Risk Management Lifecycle</a:t>
            </a:r>
          </a:p>
        </p:txBody>
      </p:sp>
      <p:sp>
        <p:nvSpPr>
          <p:cNvPr id="318" name="Subtitle text-424">
            <a:extLst>
              <a:ext uri="{FF2B5EF4-FFF2-40B4-BE49-F238E27FC236}">
                <a16:creationId xmlns:a16="http://schemas.microsoft.com/office/drawing/2014/main" id="{111B4A49-B930-4A89-A1CD-6CA2B3D95AED}"/>
              </a:ext>
            </a:extLst>
          </p:cNvPr>
          <p:cNvSpPr txBox="1"/>
          <p:nvPr/>
        </p:nvSpPr>
        <p:spPr>
          <a:xfrm>
            <a:off x="3302032" y="1294543"/>
            <a:ext cx="11720512" cy="346249"/>
          </a:xfrm>
          <a:prstGeom prst="rect">
            <a:avLst/>
          </a:prstGeom>
          <a:noFill/>
        </p:spPr>
        <p:txBody>
          <a:bodyPr vertOverflow="clip" horzOverflow="clip" wrap="square" lIns="0" tIns="0" rIns="0" bIns="0" rtlCol="0" anchor="t">
            <a:spAutoFit/>
          </a:bodyPr>
          <a:lstStyle/>
          <a:p>
            <a:pPr algn="ctr">
              <a:lnSpc>
                <a:spcPts val="2664"/>
              </a:lnSpc>
            </a:pPr>
            <a:r>
              <a:rPr lang="en-US" sz="2400" spc="-22" dirty="0">
                <a:solidFill>
                  <a:srgbClr val="555B66">
                    <a:alpha val="100000"/>
                  </a:srgbClr>
                </a:solidFill>
                <a:latin typeface="Plus Jakarta Sans Medium" panose="00000700000000000000" pitchFamily="2" charset="0"/>
              </a:rPr>
              <a:t>Implementing Article 9 Through Systematic Risk Identification and Mitigation</a:t>
            </a:r>
          </a:p>
        </p:txBody>
      </p:sp>
      <p:pic>
        <p:nvPicPr>
          <p:cNvPr id="319" name="chevronprocess4node-Layer_1">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blip>
          <a:stretch/>
        </p:blipFill>
        <p:spPr>
          <a:xfrm>
            <a:off x="381857" y="4085463"/>
            <a:ext cx="17524190" cy="1073753"/>
          </a:xfrm>
          <a:prstGeom prst="rect">
            <a:avLst/>
          </a:prstGeom>
        </p:spPr>
      </p:pic>
      <p:pic>
        <p:nvPicPr>
          <p:cNvPr id="320"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
            <a:alphaModFix/>
          </a:blip>
          <a:stretch/>
        </p:blipFill>
        <p:spPr>
          <a:xfrm>
            <a:off x="2378392" y="4364641"/>
            <a:ext cx="515398" cy="515398"/>
          </a:xfrm>
          <a:prstGeom prst="rect">
            <a:avLst/>
          </a:prstGeom>
        </p:spPr>
      </p:pic>
      <p:pic>
        <p:nvPicPr>
          <p:cNvPr id="322"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6">
            <a:alphaModFix/>
          </a:blip>
          <a:stretch/>
        </p:blipFill>
        <p:spPr>
          <a:xfrm>
            <a:off x="6716935" y="4364641"/>
            <a:ext cx="515398" cy="515398"/>
          </a:xfrm>
          <a:prstGeom prst="rect">
            <a:avLst/>
          </a:prstGeom>
        </p:spPr>
      </p:pic>
      <p:pic>
        <p:nvPicPr>
          <p:cNvPr id="324"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7">
            <a:alphaModFix/>
          </a:blip>
          <a:stretch/>
        </p:blipFill>
        <p:spPr>
          <a:xfrm>
            <a:off x="11055382" y="4364641"/>
            <a:ext cx="515398" cy="515398"/>
          </a:xfrm>
          <a:prstGeom prst="rect">
            <a:avLst/>
          </a:prstGeom>
        </p:spPr>
      </p:pic>
      <p:pic>
        <p:nvPicPr>
          <p:cNvPr id="326"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8">
            <a:alphaModFix/>
          </a:blip>
          <a:stretch/>
        </p:blipFill>
        <p:spPr>
          <a:xfrm>
            <a:off x="15394019" y="4364641"/>
            <a:ext cx="515398" cy="515398"/>
          </a:xfrm>
          <a:prstGeom prst="rect">
            <a:avLst/>
          </a:prstGeom>
        </p:spPr>
      </p:pic>
      <p:pic>
        <p:nvPicPr>
          <p:cNvPr id="32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
            <a:alphaModFix/>
          </a:blip>
          <a:stretch/>
        </p:blipFill>
        <p:spPr>
          <a:xfrm>
            <a:off x="381000" y="5540312"/>
            <a:ext cx="4238625" cy="2514600"/>
          </a:xfrm>
          <a:prstGeom prst="rect">
            <a:avLst/>
          </a:prstGeom>
        </p:spPr>
      </p:pic>
      <p:sp>
        <p:nvSpPr>
          <p:cNvPr id="329"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762000" y="5921312"/>
            <a:ext cx="2757488" cy="344005"/>
          </a:xfrm>
          <a:prstGeom prst="rect">
            <a:avLst/>
          </a:prstGeom>
          <a:noFill/>
        </p:spPr>
        <p:txBody>
          <a:bodyPr vertOverflow="clip" horzOverflow="clip" wrap="square" lIns="0" tIns="0" rIns="0" bIns="0" rtlCol="0" anchor="t">
            <a:spAutoFit/>
          </a:bodyPr>
          <a:lstStyle/>
          <a:p>
            <a:pPr algn="l">
              <a:lnSpc>
                <a:spcPts val="2940"/>
              </a:lnSpc>
            </a:pPr>
            <a:r>
              <a:rPr lang="en-US" sz="2400" spc="-71" dirty="0">
                <a:solidFill>
                  <a:srgbClr val="0D131D">
                    <a:alpha val="100000"/>
                  </a:srgbClr>
                </a:solidFill>
                <a:latin typeface="Plus Jakarta Sans SemiBold" panose="00000700000000000000" pitchFamily="2" charset="0"/>
              </a:rPr>
              <a:t>Identification</a:t>
            </a:r>
          </a:p>
        </p:txBody>
      </p:sp>
      <p:sp>
        <p:nvSpPr>
          <p:cNvPr id="330" name="Provide a descriptive paragraph that explains the concept, data, or key insight.-1">
            <a:extLst>
              <a:ext uri="{FF2B5EF4-FFF2-40B4-BE49-F238E27FC236}">
                <a16:creationId xmlns:a16="http://schemas.microsoft.com/office/drawing/2014/main" id="{111B4A49-B930-4A89-A1CD-6CA2B3D95AED}"/>
              </a:ext>
            </a:extLst>
          </p:cNvPr>
          <p:cNvSpPr txBox="1"/>
          <p:nvPr/>
        </p:nvSpPr>
        <p:spPr>
          <a:xfrm>
            <a:off x="762000" y="6408801"/>
            <a:ext cx="3509962" cy="1256498"/>
          </a:xfrm>
          <a:prstGeom prst="rect">
            <a:avLst/>
          </a:prstGeom>
          <a:noFill/>
        </p:spPr>
        <p:txBody>
          <a:bodyPr vertOverflow="clip" horzOverflow="clip" wrap="square" lIns="0" tIns="0" rIns="0" bIns="0" rtlCol="0" anchor="t">
            <a:spAutoFit/>
          </a:bodyPr>
          <a:lstStyle/>
          <a:p>
            <a:pPr algn="l">
              <a:lnSpc>
                <a:spcPts val="2475"/>
              </a:lnSpc>
            </a:pPr>
            <a:r>
              <a:rPr lang="en-US" sz="2000" spc="-20" dirty="0">
                <a:solidFill>
                  <a:srgbClr val="555B66">
                    <a:alpha val="100000"/>
                  </a:srgbClr>
                </a:solidFill>
                <a:latin typeface="Plus Jakarta Sans Medium" panose="00000700000000000000" pitchFamily="2" charset="0"/>
              </a:rPr>
              <a:t>Systematically identify known and foreseeable risks to health, safety, and fundamental rights.</a:t>
            </a:r>
          </a:p>
        </p:txBody>
      </p:sp>
      <p:pic>
        <p:nvPicPr>
          <p:cNvPr id="33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
            <a:alphaModFix/>
          </a:blip>
          <a:stretch/>
        </p:blipFill>
        <p:spPr>
          <a:xfrm>
            <a:off x="4810125" y="5540312"/>
            <a:ext cx="4238625" cy="2514600"/>
          </a:xfrm>
          <a:prstGeom prst="rect">
            <a:avLst/>
          </a:prstGeom>
        </p:spPr>
      </p:pic>
      <p:sp>
        <p:nvSpPr>
          <p:cNvPr id="332"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5191124" y="5921312"/>
            <a:ext cx="3390167" cy="344005"/>
          </a:xfrm>
          <a:prstGeom prst="rect">
            <a:avLst/>
          </a:prstGeom>
          <a:noFill/>
        </p:spPr>
        <p:txBody>
          <a:bodyPr vertOverflow="clip" horzOverflow="clip" wrap="square" lIns="0" tIns="0" rIns="0" bIns="0" rtlCol="0" anchor="t">
            <a:spAutoFit/>
          </a:bodyPr>
          <a:lstStyle/>
          <a:p>
            <a:pPr algn="l">
              <a:lnSpc>
                <a:spcPts val="2940"/>
              </a:lnSpc>
            </a:pPr>
            <a:r>
              <a:rPr lang="en-US" sz="2400" spc="-71" dirty="0">
                <a:solidFill>
                  <a:srgbClr val="0D131D">
                    <a:alpha val="100000"/>
                  </a:srgbClr>
                </a:solidFill>
                <a:latin typeface="Plus Jakarta Sans SemiBold" panose="00000700000000000000" pitchFamily="2" charset="0"/>
              </a:rPr>
              <a:t>Analysis &amp; Estimation</a:t>
            </a:r>
          </a:p>
        </p:txBody>
      </p:sp>
      <p:sp>
        <p:nvSpPr>
          <p:cNvPr id="333"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5191125" y="6408801"/>
            <a:ext cx="3509962" cy="1251048"/>
          </a:xfrm>
          <a:prstGeom prst="rect">
            <a:avLst/>
          </a:prstGeom>
          <a:noFill/>
        </p:spPr>
        <p:txBody>
          <a:bodyPr vertOverflow="clip" horzOverflow="clip" wrap="square" lIns="0" tIns="0" rIns="0" bIns="0" rtlCol="0" anchor="t">
            <a:spAutoFit/>
          </a:bodyPr>
          <a:lstStyle/>
          <a:p>
            <a:pPr algn="l">
              <a:lnSpc>
                <a:spcPts val="2475"/>
              </a:lnSpc>
            </a:pPr>
            <a:r>
              <a:rPr lang="en-US" sz="2000" spc="-20" dirty="0">
                <a:solidFill>
                  <a:srgbClr val="555B66">
                    <a:alpha val="100000"/>
                  </a:srgbClr>
                </a:solidFill>
                <a:latin typeface="Plus Jakarta Sans Medium" panose="00000700000000000000" pitchFamily="2" charset="0"/>
              </a:rPr>
              <a:t>Analyze impact and estimate risk levels, including those arising from post-market monitoring data.</a:t>
            </a:r>
          </a:p>
        </p:txBody>
      </p:sp>
      <p:pic>
        <p:nvPicPr>
          <p:cNvPr id="33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
            <a:alphaModFix/>
          </a:blip>
          <a:stretch/>
        </p:blipFill>
        <p:spPr>
          <a:xfrm>
            <a:off x="9239250" y="5540312"/>
            <a:ext cx="4238625" cy="2514600"/>
          </a:xfrm>
          <a:prstGeom prst="rect">
            <a:avLst/>
          </a:prstGeom>
        </p:spPr>
      </p:pic>
      <p:sp>
        <p:nvSpPr>
          <p:cNvPr id="335" name="Write a strong, concise heading that clearly conveys the main message.-3">
            <a:extLst>
              <a:ext uri="{FF2B5EF4-FFF2-40B4-BE49-F238E27FC236}">
                <a16:creationId xmlns:a16="http://schemas.microsoft.com/office/drawing/2014/main" id="{111B4A49-B930-4A89-A1CD-6CA2B3D95AED}"/>
              </a:ext>
            </a:extLst>
          </p:cNvPr>
          <p:cNvSpPr txBox="1"/>
          <p:nvPr/>
        </p:nvSpPr>
        <p:spPr>
          <a:xfrm>
            <a:off x="9620249" y="5921312"/>
            <a:ext cx="3322027" cy="344005"/>
          </a:xfrm>
          <a:prstGeom prst="rect">
            <a:avLst/>
          </a:prstGeom>
          <a:noFill/>
        </p:spPr>
        <p:txBody>
          <a:bodyPr vertOverflow="clip" horzOverflow="clip" wrap="square" lIns="0" tIns="0" rIns="0" bIns="0" rtlCol="0" anchor="t">
            <a:spAutoFit/>
          </a:bodyPr>
          <a:lstStyle/>
          <a:p>
            <a:pPr algn="l">
              <a:lnSpc>
                <a:spcPts val="2940"/>
              </a:lnSpc>
            </a:pPr>
            <a:r>
              <a:rPr lang="en-US" sz="2400" spc="-71" dirty="0">
                <a:solidFill>
                  <a:srgbClr val="0D131D">
                    <a:alpha val="100000"/>
                  </a:srgbClr>
                </a:solidFill>
                <a:latin typeface="Plus Jakarta Sans SemiBold" panose="00000700000000000000" pitchFamily="2" charset="0"/>
              </a:rPr>
              <a:t>Targeted Measures</a:t>
            </a:r>
          </a:p>
        </p:txBody>
      </p:sp>
      <p:sp>
        <p:nvSpPr>
          <p:cNvPr id="336" name="Provide a descriptive paragraph that explains the concept, data, or key insight.-3">
            <a:extLst>
              <a:ext uri="{FF2B5EF4-FFF2-40B4-BE49-F238E27FC236}">
                <a16:creationId xmlns:a16="http://schemas.microsoft.com/office/drawing/2014/main" id="{111B4A49-B930-4A89-A1CD-6CA2B3D95AED}"/>
              </a:ext>
            </a:extLst>
          </p:cNvPr>
          <p:cNvSpPr txBox="1"/>
          <p:nvPr/>
        </p:nvSpPr>
        <p:spPr>
          <a:xfrm>
            <a:off x="9620250" y="6408801"/>
            <a:ext cx="3509962" cy="952500"/>
          </a:xfrm>
          <a:prstGeom prst="rect">
            <a:avLst/>
          </a:prstGeom>
          <a:noFill/>
        </p:spPr>
        <p:txBody>
          <a:bodyPr vertOverflow="clip" horzOverflow="clip" wrap="square" lIns="0" tIns="0" rIns="0" bIns="0" rtlCol="0" anchor="t">
            <a:spAutoFit/>
          </a:bodyPr>
          <a:lstStyle/>
          <a:p>
            <a:pPr algn="l">
              <a:lnSpc>
                <a:spcPts val="2475"/>
              </a:lnSpc>
            </a:pPr>
            <a:r>
              <a:rPr lang="en-US" sz="2000" spc="-20" dirty="0">
                <a:solidFill>
                  <a:srgbClr val="555B66">
                    <a:alpha val="100000"/>
                  </a:srgbClr>
                </a:solidFill>
                <a:latin typeface="Plus Jakarta Sans Medium" panose="00000700000000000000" pitchFamily="2" charset="0"/>
              </a:rPr>
              <a:t>Adopt measures to address hazards, ensuring residual risk is acceptable and balanced.</a:t>
            </a:r>
          </a:p>
        </p:txBody>
      </p:sp>
      <p:pic>
        <p:nvPicPr>
          <p:cNvPr id="33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2">
            <a:alphaModFix/>
          </a:blip>
          <a:stretch/>
        </p:blipFill>
        <p:spPr>
          <a:xfrm>
            <a:off x="13668375" y="5540312"/>
            <a:ext cx="4238625" cy="2514600"/>
          </a:xfrm>
          <a:prstGeom prst="rect">
            <a:avLst/>
          </a:prstGeom>
        </p:spPr>
      </p:pic>
      <p:sp>
        <p:nvSpPr>
          <p:cNvPr id="338" name="Write a strong, concise heading that clearly conveys the main message.-4">
            <a:extLst>
              <a:ext uri="{FF2B5EF4-FFF2-40B4-BE49-F238E27FC236}">
                <a16:creationId xmlns:a16="http://schemas.microsoft.com/office/drawing/2014/main" id="{111B4A49-B930-4A89-A1CD-6CA2B3D95AED}"/>
              </a:ext>
            </a:extLst>
          </p:cNvPr>
          <p:cNvSpPr txBox="1"/>
          <p:nvPr/>
        </p:nvSpPr>
        <p:spPr>
          <a:xfrm>
            <a:off x="14049374" y="5921312"/>
            <a:ext cx="3476625" cy="344005"/>
          </a:xfrm>
          <a:prstGeom prst="rect">
            <a:avLst/>
          </a:prstGeom>
          <a:noFill/>
        </p:spPr>
        <p:txBody>
          <a:bodyPr vertOverflow="clip" horzOverflow="clip" wrap="square" lIns="0" tIns="0" rIns="0" bIns="0" rtlCol="0" anchor="t">
            <a:spAutoFit/>
          </a:bodyPr>
          <a:lstStyle/>
          <a:p>
            <a:pPr algn="l">
              <a:lnSpc>
                <a:spcPts val="2940"/>
              </a:lnSpc>
            </a:pPr>
            <a:r>
              <a:rPr lang="en-US" sz="2400" spc="-71" dirty="0">
                <a:solidFill>
                  <a:srgbClr val="0D131D">
                    <a:alpha val="100000"/>
                  </a:srgbClr>
                </a:solidFill>
                <a:latin typeface="Plus Jakarta Sans SemiBold" panose="00000700000000000000" pitchFamily="2" charset="0"/>
              </a:rPr>
              <a:t>Validation Testing</a:t>
            </a:r>
          </a:p>
        </p:txBody>
      </p:sp>
      <p:sp>
        <p:nvSpPr>
          <p:cNvPr id="339" name="Provide a descriptive paragraph that explains the concept, data, or key insight.-4">
            <a:extLst>
              <a:ext uri="{FF2B5EF4-FFF2-40B4-BE49-F238E27FC236}">
                <a16:creationId xmlns:a16="http://schemas.microsoft.com/office/drawing/2014/main" id="{111B4A49-B930-4A89-A1CD-6CA2B3D95AED}"/>
              </a:ext>
            </a:extLst>
          </p:cNvPr>
          <p:cNvSpPr txBox="1"/>
          <p:nvPr/>
        </p:nvSpPr>
        <p:spPr>
          <a:xfrm>
            <a:off x="14049375" y="6408801"/>
            <a:ext cx="3509962" cy="1266825"/>
          </a:xfrm>
          <a:prstGeom prst="rect">
            <a:avLst/>
          </a:prstGeom>
          <a:noFill/>
        </p:spPr>
        <p:txBody>
          <a:bodyPr vertOverflow="clip" horzOverflow="clip" wrap="square" lIns="0" tIns="0" rIns="0" bIns="0" rtlCol="0" anchor="t">
            <a:spAutoFit/>
          </a:bodyPr>
          <a:lstStyle/>
          <a:p>
            <a:pPr algn="l">
              <a:lnSpc>
                <a:spcPts val="2475"/>
              </a:lnSpc>
            </a:pPr>
            <a:r>
              <a:rPr lang="en-US" spc="-20" dirty="0">
                <a:solidFill>
                  <a:srgbClr val="555B66">
                    <a:alpha val="100000"/>
                  </a:srgbClr>
                </a:solidFill>
                <a:latin typeface="Plus Jakarta Sans Medium" panose="00000700000000000000" pitchFamily="2" charset="0"/>
              </a:rPr>
              <a:t>Test systems under real-world conditions to confirm the effectiveness of risk management measures.</a:t>
            </a:r>
          </a:p>
        </p:txBody>
      </p:sp>
    </p:spTree>
    <p:extLst>
      <p:ext uri="{BB962C8B-B14F-4D97-AF65-F5344CB8AC3E}">
        <p14:creationId xmlns:p14="http://schemas.microsoft.com/office/powerpoint/2010/main" val="364804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
            <a:alphaModFix/>
          </a:blip>
          <a:stretch/>
        </p:blipFill>
        <p:spPr>
          <a:xfrm>
            <a:off x="0" y="0"/>
            <a:ext cx="18288000" cy="10287000"/>
          </a:xfrm>
          <a:prstGeom prst="rect">
            <a:avLst/>
          </a:prstGeom>
        </p:spPr>
      </p:pic>
      <p:sp>
        <p:nvSpPr>
          <p:cNvPr id="343" name="Label text-452">
            <a:extLst>
              <a:ext uri="{FF2B5EF4-FFF2-40B4-BE49-F238E27FC236}">
                <a16:creationId xmlns:a16="http://schemas.microsoft.com/office/drawing/2014/main" id="{111B4A49-B930-4A89-A1CD-6CA2B3D95AED}"/>
              </a:ext>
            </a:extLst>
          </p:cNvPr>
          <p:cNvSpPr txBox="1"/>
          <p:nvPr/>
        </p:nvSpPr>
        <p:spPr>
          <a:xfrm>
            <a:off x="381000" y="2450417"/>
            <a:ext cx="2153194" cy="294696"/>
          </a:xfrm>
          <a:prstGeom prst="rect">
            <a:avLst/>
          </a:prstGeom>
          <a:noFill/>
        </p:spPr>
        <p:txBody>
          <a:bodyPr vertOverflow="clip" horzOverflow="clip" wrap="square" lIns="0" tIns="0" rIns="0" bIns="0" rtlCol="0" anchor="t">
            <a:spAutoFit/>
          </a:bodyPr>
          <a:lstStyle/>
          <a:p>
            <a:pPr algn="l">
              <a:lnSpc>
                <a:spcPts val="2475"/>
              </a:lnSpc>
            </a:pPr>
            <a:r>
              <a:rPr lang="en-US" sz="2000" b="1" spc="-20" dirty="0">
                <a:solidFill>
                  <a:srgbClr val="BB7FA7">
                    <a:alpha val="100000"/>
                  </a:srgbClr>
                </a:solidFill>
                <a:latin typeface="Plus Jakarta Sans" panose="00000700000000000000" pitchFamily="2" charset="0"/>
              </a:rPr>
              <a:t>Risk Control</a:t>
            </a:r>
          </a:p>
        </p:txBody>
      </p:sp>
      <p:sp>
        <p:nvSpPr>
          <p:cNvPr id="344" name="Title text-459">
            <a:extLst>
              <a:ext uri="{FF2B5EF4-FFF2-40B4-BE49-F238E27FC236}">
                <a16:creationId xmlns:a16="http://schemas.microsoft.com/office/drawing/2014/main" id="{111B4A49-B930-4A89-A1CD-6CA2B3D95AED}"/>
              </a:ext>
            </a:extLst>
          </p:cNvPr>
          <p:cNvSpPr txBox="1"/>
          <p:nvPr/>
        </p:nvSpPr>
        <p:spPr>
          <a:xfrm>
            <a:off x="381000" y="847725"/>
            <a:ext cx="11720512" cy="714375"/>
          </a:xfrm>
          <a:prstGeom prst="rect">
            <a:avLst/>
          </a:prstGeom>
          <a:noFill/>
        </p:spPr>
        <p:txBody>
          <a:bodyPr vertOverflow="clip" horzOverflow="clip" wrap="square" lIns="0" tIns="0" rIns="0" bIns="0" rtlCol="0" anchor="t">
            <a:spAutoFit/>
          </a:bodyPr>
          <a:lstStyle/>
          <a:p>
            <a:pPr algn="l">
              <a:lnSpc>
                <a:spcPts val="5544"/>
              </a:lnSpc>
            </a:pPr>
            <a:r>
              <a:rPr lang="en-US" sz="4200" spc="-143" dirty="0">
                <a:solidFill>
                  <a:srgbClr val="0D131D">
                    <a:alpha val="100000"/>
                  </a:srgbClr>
                </a:solidFill>
                <a:latin typeface="Plus Jakarta Sans SemiBold" panose="00000700000000000000" pitchFamily="2" charset="0"/>
              </a:rPr>
              <a:t>Testing for Residual Risk Acceptance</a:t>
            </a:r>
          </a:p>
        </p:txBody>
      </p:sp>
      <p:sp>
        <p:nvSpPr>
          <p:cNvPr id="345" name="Subtitle text-490">
            <a:extLst>
              <a:ext uri="{FF2B5EF4-FFF2-40B4-BE49-F238E27FC236}">
                <a16:creationId xmlns:a16="http://schemas.microsoft.com/office/drawing/2014/main" id="{111B4A49-B930-4A89-A1CD-6CA2B3D95AED}"/>
              </a:ext>
            </a:extLst>
          </p:cNvPr>
          <p:cNvSpPr txBox="1"/>
          <p:nvPr/>
        </p:nvSpPr>
        <p:spPr>
          <a:xfrm>
            <a:off x="381000" y="1761268"/>
            <a:ext cx="12760234" cy="346249"/>
          </a:xfrm>
          <a:prstGeom prst="rect">
            <a:avLst/>
          </a:prstGeom>
          <a:noFill/>
        </p:spPr>
        <p:txBody>
          <a:bodyPr vertOverflow="clip" horzOverflow="clip" wrap="square" lIns="0" tIns="0" rIns="0" bIns="0" rtlCol="0" anchor="t">
            <a:spAutoFit/>
          </a:bodyPr>
          <a:lstStyle/>
          <a:p>
            <a:pPr algn="l">
              <a:lnSpc>
                <a:spcPts val="2664"/>
              </a:lnSpc>
            </a:pPr>
            <a:r>
              <a:rPr lang="en-US" sz="2400" spc="-22" dirty="0">
                <a:solidFill>
                  <a:srgbClr val="555B66">
                    <a:alpha val="100000"/>
                  </a:srgbClr>
                </a:solidFill>
                <a:latin typeface="Plus Jakarta Sans Medium" panose="00000700000000000000" pitchFamily="2" charset="0"/>
              </a:rPr>
              <a:t>Strategic Approaches to Performance Validation and Design-Led Hazard Reduction</a:t>
            </a:r>
          </a:p>
        </p:txBody>
      </p:sp>
      <p:pic>
        <p:nvPicPr>
          <p:cNvPr id="34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381000" y="4022217"/>
            <a:ext cx="5486400" cy="2857500"/>
          </a:xfrm>
          <a:prstGeom prst="rect">
            <a:avLst/>
          </a:prstGeom>
        </p:spPr>
      </p:pic>
      <p:pic>
        <p:nvPicPr>
          <p:cNvPr id="348"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extLst>
              <a:ext uri="{802AB563-D679-4CD3-9E83-4AC39E0FFBCD}">
                <asvg:svgBlip xmlns:asvg="http://schemas.microsoft.com/office/drawing/2016/SVG/main" xmlns:p14="http://schemas.microsoft.com/office/powerpoint/2010/main" xmlns:a14="http://schemas.microsoft.com/office/drawing/2010/main" xmlns:a16="http://schemas.microsoft.com/office/drawing/2014/main" xmlns="" r:embed="rId50"/>
                <a14:useLocalDpi xmlns:a14="http://schemas.microsoft.com/office/drawing/2010/main" xmlns:p14="http://schemas.microsoft.com/office/powerpoint/2010/main" xmlns:asvg="http://schemas.microsoft.com/office/drawing/2016/SVG/main" xmlns:a16="http://schemas.microsoft.com/office/drawing/2014/main" xmlns="" val="0"/>
              </a:ext>
            </a:extLst>
          </a:blip>
          <a:srcRect t="-237" b="-237"/>
          <a:stretch/>
        </p:blipFill>
        <p:spPr>
          <a:xfrm>
            <a:off x="2209800" y="4974717"/>
            <a:ext cx="1828610" cy="952310"/>
          </a:xfrm>
          <a:prstGeom prst="rect">
            <a:avLst/>
          </a:prstGeom>
        </p:spPr>
      </p:pic>
      <p:sp>
        <p:nvSpPr>
          <p:cNvPr id="350"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381000" y="7222617"/>
            <a:ext cx="5519738" cy="1384995"/>
          </a:xfrm>
          <a:prstGeom prst="rect">
            <a:avLst/>
          </a:prstGeom>
          <a:noFill/>
        </p:spPr>
        <p:txBody>
          <a:bodyPr vertOverflow="clip" horzOverflow="clip" wrap="square" lIns="0" tIns="0" rIns="0" bIns="0" rtlCol="0" anchor="t">
            <a:spAutoFit/>
          </a:bodyPr>
          <a:lstStyle/>
          <a:p>
            <a:pPr algn="l">
              <a:lnSpc>
                <a:spcPts val="2664"/>
              </a:lnSpc>
            </a:pPr>
            <a:r>
              <a:rPr lang="en-US" sz="2000" b="1" i="1" spc="-22" dirty="0">
                <a:solidFill>
                  <a:srgbClr val="0D131D">
                    <a:alpha val="100000"/>
                  </a:srgbClr>
                </a:solidFill>
                <a:latin typeface="Plus Jakarta Sans Medium" panose="00000700000000000000" pitchFamily="2" charset="0"/>
              </a:rPr>
              <a:t>Real-World Testing</a:t>
            </a:r>
            <a:r>
              <a:rPr lang="en-US" sz="2000" i="1" spc="-22" dirty="0">
                <a:solidFill>
                  <a:srgbClr val="0D131D">
                    <a:alpha val="100000"/>
                  </a:srgbClr>
                </a:solidFill>
                <a:latin typeface="Plus Jakarta Sans Medium" panose="00000700000000000000" pitchFamily="2" charset="0"/>
              </a:rPr>
              <a:t>:</a:t>
            </a:r>
            <a:r>
              <a:rPr lang="en-US" sz="2000" spc="-22" dirty="0">
                <a:solidFill>
                  <a:srgbClr val="0D131D"/>
                </a:solidFill>
                <a:latin typeface="Plus Jakarta Sans Medium" panose="00000700000000000000" pitchFamily="2" charset="0"/>
              </a:rPr>
              <a:t> High-risk systems must undergo performance testing to ensure consistency with their intended purpose and safety profiles.</a:t>
            </a:r>
          </a:p>
        </p:txBody>
      </p:sp>
      <p:pic>
        <p:nvPicPr>
          <p:cNvPr id="35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1">
            <a:alphaModFix/>
          </a:blip>
          <a:stretch/>
        </p:blipFill>
        <p:spPr>
          <a:xfrm>
            <a:off x="6400800" y="4022217"/>
            <a:ext cx="5486400" cy="2857500"/>
          </a:xfrm>
          <a:prstGeom prst="rect">
            <a:avLst/>
          </a:prstGeom>
        </p:spPr>
      </p:pic>
      <p:pic>
        <p:nvPicPr>
          <p:cNvPr id="353"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2">
            <a:alphaModFix/>
            <a:extLst>
              <a:ext uri="{58E93C88-5B91-43BE-BFA6-4F4C2B8FC243}">
                <asvg:svgBlip xmlns:asvg="http://schemas.microsoft.com/office/drawing/2016/SVG/main" xmlns:p14="http://schemas.microsoft.com/office/powerpoint/2010/main" xmlns:a14="http://schemas.microsoft.com/office/drawing/2010/main" xmlns:a16="http://schemas.microsoft.com/office/drawing/2014/main" xmlns="" r:embed="rId55"/>
                <a14:useLocalDpi xmlns:a14="http://schemas.microsoft.com/office/drawing/2010/main" xmlns:p14="http://schemas.microsoft.com/office/powerpoint/2010/main" xmlns:asvg="http://schemas.microsoft.com/office/drawing/2016/SVG/main" xmlns:a16="http://schemas.microsoft.com/office/drawing/2014/main" xmlns="" val="0"/>
              </a:ext>
            </a:extLst>
          </a:blip>
          <a:srcRect t="-237" b="-237"/>
          <a:stretch/>
        </p:blipFill>
        <p:spPr>
          <a:xfrm>
            <a:off x="8229600" y="4974717"/>
            <a:ext cx="1828610" cy="952310"/>
          </a:xfrm>
          <a:prstGeom prst="rect">
            <a:avLst/>
          </a:prstGeom>
        </p:spPr>
      </p:pic>
      <p:sp>
        <p:nvSpPr>
          <p:cNvPr id="355"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6400800" y="7222617"/>
            <a:ext cx="5519738" cy="1352678"/>
          </a:xfrm>
          <a:prstGeom prst="rect">
            <a:avLst/>
          </a:prstGeom>
          <a:noFill/>
        </p:spPr>
        <p:txBody>
          <a:bodyPr vertOverflow="clip" horzOverflow="clip" wrap="square" lIns="0" tIns="0" rIns="0" bIns="0" rtlCol="0" anchor="t">
            <a:spAutoFit/>
          </a:bodyPr>
          <a:lstStyle/>
          <a:p>
            <a:pPr algn="l">
              <a:lnSpc>
                <a:spcPts val="2664"/>
              </a:lnSpc>
            </a:pPr>
            <a:r>
              <a:rPr lang="en-US" sz="2000" b="1" i="1" spc="-22" dirty="0">
                <a:solidFill>
                  <a:srgbClr val="0D131D">
                    <a:alpha val="100000"/>
                  </a:srgbClr>
                </a:solidFill>
                <a:latin typeface="Plus Jakarta Sans Medium" panose="00000700000000000000" pitchFamily="2" charset="0"/>
              </a:rPr>
              <a:t>Risk Elimination by Design</a:t>
            </a:r>
            <a:r>
              <a:rPr lang="en-US" sz="2000" i="1" spc="-22" dirty="0">
                <a:solidFill>
                  <a:srgbClr val="0D131D">
                    <a:alpha val="100000"/>
                  </a:srgbClr>
                </a:solidFill>
                <a:latin typeface="Plus Jakarta Sans Medium" panose="00000700000000000000" pitchFamily="2" charset="0"/>
              </a:rPr>
              <a:t>:</a:t>
            </a:r>
            <a:r>
              <a:rPr lang="en-US" sz="2000" spc="-22" dirty="0">
                <a:solidFill>
                  <a:srgbClr val="0D131D"/>
                </a:solidFill>
                <a:latin typeface="Plus Jakarta Sans Medium" panose="00000700000000000000" pitchFamily="2" charset="0"/>
              </a:rPr>
              <a:t> Priority must be given to eliminating or reducing risks through inherently safe design and development practices.</a:t>
            </a:r>
          </a:p>
        </p:txBody>
      </p:sp>
      <p:pic>
        <p:nvPicPr>
          <p:cNvPr id="35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6">
            <a:alphaModFix/>
          </a:blip>
          <a:stretch/>
        </p:blipFill>
        <p:spPr>
          <a:xfrm>
            <a:off x="12420600" y="4022217"/>
            <a:ext cx="5486400" cy="2857500"/>
          </a:xfrm>
          <a:prstGeom prst="rect">
            <a:avLst/>
          </a:prstGeom>
        </p:spPr>
      </p:pic>
      <p:pic>
        <p:nvPicPr>
          <p:cNvPr id="358" name="SVG">
            <a:extLst>
              <a:ext uri="{FF2B5EF4-FFF2-40B4-BE49-F238E27FC236}">
                <a16:creationId xmlns:a16="http://schemas.microsoft.com/office/drawing/2014/main" id="{A8642F66-C0BB-4949-9A9C-024B120A5D52}"/>
              </a:ext>
            </a:extLst>
          </p:cNvPr>
          <p:cNvPicPr>
            <a:picLocks noChangeAspect="1"/>
          </p:cNvPicPr>
          <p:nvPr/>
        </p:nvPicPr>
        <p:blipFill rotWithShape="1">
          <a:blip r:embed="rId57">
            <a:alphaModFix/>
            <a:extLst>
              <a:ext uri="{B5814BC7-B4ED-4C0B-ADFA-83DD0D7E149D}">
                <asvg:svgBlip xmlns:asvg="http://schemas.microsoft.com/office/drawing/2016/SVG/main" xmlns:p14="http://schemas.microsoft.com/office/powerpoint/2010/main" xmlns:a14="http://schemas.microsoft.com/office/drawing/2010/main" xmlns:a16="http://schemas.microsoft.com/office/drawing/2014/main" xmlns="" r:embed="rId60"/>
                <a14:useLocalDpi xmlns:a14="http://schemas.microsoft.com/office/drawing/2010/main" xmlns:p14="http://schemas.microsoft.com/office/powerpoint/2010/main" xmlns:asvg="http://schemas.microsoft.com/office/drawing/2016/SVG/main" xmlns:a16="http://schemas.microsoft.com/office/drawing/2014/main" xmlns="" val="0"/>
              </a:ext>
            </a:extLst>
          </a:blip>
          <a:srcRect t="-237" b="-237"/>
          <a:stretch/>
        </p:blipFill>
        <p:spPr>
          <a:xfrm>
            <a:off x="14249400" y="4974717"/>
            <a:ext cx="1828610" cy="952310"/>
          </a:xfrm>
          <a:prstGeom prst="rect">
            <a:avLst/>
          </a:prstGeom>
        </p:spPr>
      </p:pic>
      <p:sp>
        <p:nvSpPr>
          <p:cNvPr id="360" name="Write a strong, concise heading that clearly conveys the main message.-3">
            <a:extLst>
              <a:ext uri="{FF2B5EF4-FFF2-40B4-BE49-F238E27FC236}">
                <a16:creationId xmlns:a16="http://schemas.microsoft.com/office/drawing/2014/main" id="{111B4A49-B930-4A89-A1CD-6CA2B3D95AED}"/>
              </a:ext>
            </a:extLst>
          </p:cNvPr>
          <p:cNvSpPr txBox="1"/>
          <p:nvPr/>
        </p:nvSpPr>
        <p:spPr>
          <a:xfrm>
            <a:off x="12420600" y="7222617"/>
            <a:ext cx="5519738" cy="1352678"/>
          </a:xfrm>
          <a:prstGeom prst="rect">
            <a:avLst/>
          </a:prstGeom>
          <a:noFill/>
        </p:spPr>
        <p:txBody>
          <a:bodyPr vertOverflow="clip" horzOverflow="clip" wrap="square" lIns="0" tIns="0" rIns="0" bIns="0" rtlCol="0" anchor="t">
            <a:spAutoFit/>
          </a:bodyPr>
          <a:lstStyle/>
          <a:p>
            <a:pPr algn="l">
              <a:lnSpc>
                <a:spcPts val="2664"/>
              </a:lnSpc>
            </a:pPr>
            <a:r>
              <a:rPr lang="en-US" sz="2000" b="1" i="1" spc="-22" dirty="0">
                <a:solidFill>
                  <a:srgbClr val="0D131D">
                    <a:alpha val="100000"/>
                  </a:srgbClr>
                </a:solidFill>
                <a:latin typeface="Plus Jakarta Sans Medium" panose="00000700000000000000" pitchFamily="2" charset="0"/>
              </a:rPr>
              <a:t>Residual Information</a:t>
            </a:r>
            <a:r>
              <a:rPr lang="en-US" sz="2000" i="1" spc="-22" dirty="0">
                <a:solidFill>
                  <a:srgbClr val="0D131D">
                    <a:alpha val="100000"/>
                  </a:srgbClr>
                </a:solidFill>
                <a:latin typeface="Plus Jakarta Sans Medium" panose="00000700000000000000" pitchFamily="2" charset="0"/>
              </a:rPr>
              <a:t>:</a:t>
            </a:r>
            <a:r>
              <a:rPr lang="en-US" sz="2000" spc="-22" dirty="0">
                <a:solidFill>
                  <a:srgbClr val="0D131D"/>
                </a:solidFill>
                <a:latin typeface="Plus Jakarta Sans Medium" panose="00000700000000000000" pitchFamily="2" charset="0"/>
              </a:rPr>
              <a:t> Any remaining risks must be communicated to deployers, though this does not replace the need for design-based mitigation.</a:t>
            </a:r>
          </a:p>
        </p:txBody>
      </p:sp>
    </p:spTree>
    <p:extLst>
      <p:ext uri="{BB962C8B-B14F-4D97-AF65-F5344CB8AC3E}">
        <p14:creationId xmlns:p14="http://schemas.microsoft.com/office/powerpoint/2010/main" val="364804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
            <a:alphaModFix/>
          </a:blip>
          <a:stretch/>
        </p:blipFill>
        <p:spPr>
          <a:xfrm>
            <a:off x="0" y="0"/>
            <a:ext cx="18288000" cy="10287000"/>
          </a:xfrm>
          <a:prstGeom prst="rect">
            <a:avLst/>
          </a:prstGeom>
        </p:spPr>
      </p:pic>
      <p:pic>
        <p:nvPicPr>
          <p:cNvPr id="364" name="stepuparrow5node-layer1">
            <a:extLst>
              <a:ext uri="{FF2B5EF4-FFF2-40B4-BE49-F238E27FC236}">
                <a16:creationId xmlns:a16="http://schemas.microsoft.com/office/drawing/2014/main" id="{A8642F66-C0BB-4949-9A9C-024B120A5D52}"/>
              </a:ext>
            </a:extLst>
          </p:cNvPr>
          <p:cNvPicPr>
            <a:picLocks noChangeAspect="1"/>
          </p:cNvPicPr>
          <p:nvPr/>
        </p:nvPicPr>
        <p:blipFill rotWithShape="1">
          <a:blip r:embed="rId4">
            <a:alphaModFix/>
            <a:extLst>
              <a:ext uri="{C9FBA007-26AD-49B5-A9C3-5B2023C06ABB}">
                <asvg:svgBlip xmlns:asvg="http://schemas.microsoft.com/office/drawing/2016/SVG/main" xmlns:p14="http://schemas.microsoft.com/office/powerpoint/2010/main" xmlns:a14="http://schemas.microsoft.com/office/drawing/2010/main" xmlns:a16="http://schemas.microsoft.com/office/drawing/2014/main" xmlns="" r:embed="rId67"/>
                <a14:useLocalDpi xmlns:a14="http://schemas.microsoft.com/office/drawing/2010/main" xmlns:p14="http://schemas.microsoft.com/office/powerpoint/2010/main" xmlns:asvg="http://schemas.microsoft.com/office/drawing/2016/SVG/main" xmlns:a16="http://schemas.microsoft.com/office/drawing/2014/main" xmlns="" val="0"/>
              </a:ext>
            </a:extLst>
          </a:blip>
          <a:srcRect/>
          <a:stretch/>
        </p:blipFill>
        <p:spPr>
          <a:xfrm>
            <a:off x="0" y="0"/>
            <a:ext cx="18288000" cy="10287000"/>
          </a:xfrm>
          <a:prstGeom prst="rect">
            <a:avLst/>
          </a:prstGeom>
        </p:spPr>
      </p:pic>
      <p:sp>
        <p:nvSpPr>
          <p:cNvPr id="365" name="Write a strong, concise heading that clearly conveys the main message.-1">
            <a:extLst>
              <a:ext uri="{FF2B5EF4-FFF2-40B4-BE49-F238E27FC236}">
                <a16:creationId xmlns:a16="http://schemas.microsoft.com/office/drawing/2014/main" id="{111B4A49-B930-4A89-A1CD-6CA2B3D95AED}"/>
              </a:ext>
            </a:extLst>
          </p:cNvPr>
          <p:cNvSpPr txBox="1"/>
          <p:nvPr/>
        </p:nvSpPr>
        <p:spPr>
          <a:xfrm>
            <a:off x="2670715" y="8373046"/>
            <a:ext cx="4414838" cy="333425"/>
          </a:xfrm>
          <a:prstGeom prst="rect">
            <a:avLst/>
          </a:prstGeom>
          <a:noFill/>
        </p:spPr>
        <p:txBody>
          <a:bodyPr vertOverflow="clip" horzOverflow="clip" wrap="square" lIns="0" tIns="0" rIns="0" bIns="0" rtlCol="0" anchor="t">
            <a:spAutoFit/>
          </a:bodyPr>
          <a:lstStyle/>
          <a:p>
            <a:pPr algn="r">
              <a:lnSpc>
                <a:spcPts val="2556"/>
              </a:lnSpc>
            </a:pPr>
            <a:r>
              <a:rPr lang="en-US" sz="2400" spc="-61" dirty="0">
                <a:solidFill>
                  <a:srgbClr val="0D131D">
                    <a:alpha val="100000"/>
                  </a:srgbClr>
                </a:solidFill>
                <a:latin typeface="Plus Jakarta Sans SemiBold" panose="00000700000000000000" pitchFamily="2" charset="0"/>
              </a:rPr>
              <a:t>Collection &amp; Origin</a:t>
            </a:r>
          </a:p>
        </p:txBody>
      </p:sp>
      <p:sp>
        <p:nvSpPr>
          <p:cNvPr id="366" name="Provide a descriptive paragraph that explains the concept, data, or key insight.-1">
            <a:extLst>
              <a:ext uri="{FF2B5EF4-FFF2-40B4-BE49-F238E27FC236}">
                <a16:creationId xmlns:a16="http://schemas.microsoft.com/office/drawing/2014/main" id="{111B4A49-B930-4A89-A1CD-6CA2B3D95AED}"/>
              </a:ext>
            </a:extLst>
          </p:cNvPr>
          <p:cNvSpPr txBox="1"/>
          <p:nvPr/>
        </p:nvSpPr>
        <p:spPr>
          <a:xfrm>
            <a:off x="2670715" y="8811958"/>
            <a:ext cx="4414838" cy="876300"/>
          </a:xfrm>
          <a:prstGeom prst="rect">
            <a:avLst/>
          </a:prstGeom>
          <a:noFill/>
        </p:spPr>
        <p:txBody>
          <a:bodyPr vertOverflow="clip" horzOverflow="clip" wrap="square" lIns="0" tIns="0" rIns="0" bIns="0" rtlCol="0" anchor="t">
            <a:spAutoFit/>
          </a:bodyPr>
          <a:lstStyle/>
          <a:p>
            <a:pPr algn="r">
              <a:lnSpc>
                <a:spcPts val="2280"/>
              </a:lnSpc>
            </a:pPr>
            <a:r>
              <a:rPr lang="en-US" spc="-18" dirty="0">
                <a:solidFill>
                  <a:srgbClr val="0D131D">
                    <a:alpha val="70000"/>
                  </a:srgbClr>
                </a:solidFill>
                <a:latin typeface="Plus Jakarta Sans Medium" panose="00000700000000000000" pitchFamily="2" charset="0"/>
              </a:rPr>
              <a:t>Defined design choices and data collection processes, including the original purpose for personal data.</a:t>
            </a:r>
          </a:p>
        </p:txBody>
      </p:sp>
      <p:sp>
        <p:nvSpPr>
          <p:cNvPr id="367" name="Write a strong, concise heading that clearly conveys the main message.-2">
            <a:extLst>
              <a:ext uri="{FF2B5EF4-FFF2-40B4-BE49-F238E27FC236}">
                <a16:creationId xmlns:a16="http://schemas.microsoft.com/office/drawing/2014/main" id="{111B4A49-B930-4A89-A1CD-6CA2B3D95AED}"/>
              </a:ext>
            </a:extLst>
          </p:cNvPr>
          <p:cNvSpPr txBox="1"/>
          <p:nvPr/>
        </p:nvSpPr>
        <p:spPr>
          <a:xfrm>
            <a:off x="4674870" y="6615684"/>
            <a:ext cx="4414838" cy="333425"/>
          </a:xfrm>
          <a:prstGeom prst="rect">
            <a:avLst/>
          </a:prstGeom>
          <a:noFill/>
        </p:spPr>
        <p:txBody>
          <a:bodyPr vertOverflow="clip" horzOverflow="clip" wrap="square" lIns="0" tIns="0" rIns="0" bIns="0" rtlCol="0" anchor="t">
            <a:spAutoFit/>
          </a:bodyPr>
          <a:lstStyle/>
          <a:p>
            <a:pPr algn="r">
              <a:lnSpc>
                <a:spcPts val="2556"/>
              </a:lnSpc>
            </a:pPr>
            <a:r>
              <a:rPr lang="en-US" sz="2400" spc="-61" dirty="0">
                <a:solidFill>
                  <a:srgbClr val="0D131D">
                    <a:alpha val="100000"/>
                  </a:srgbClr>
                </a:solidFill>
                <a:latin typeface="Plus Jakarta Sans SemiBold" panose="00000700000000000000" pitchFamily="2" charset="0"/>
              </a:rPr>
              <a:t>Preparation Steps</a:t>
            </a:r>
          </a:p>
        </p:txBody>
      </p:sp>
      <p:sp>
        <p:nvSpPr>
          <p:cNvPr id="368" name="Provide a descriptive paragraph that explains the concept, data, or key insight.-2">
            <a:extLst>
              <a:ext uri="{FF2B5EF4-FFF2-40B4-BE49-F238E27FC236}">
                <a16:creationId xmlns:a16="http://schemas.microsoft.com/office/drawing/2014/main" id="{111B4A49-B930-4A89-A1CD-6CA2B3D95AED}"/>
              </a:ext>
            </a:extLst>
          </p:cNvPr>
          <p:cNvSpPr txBox="1"/>
          <p:nvPr/>
        </p:nvSpPr>
        <p:spPr>
          <a:xfrm>
            <a:off x="4674870" y="7054596"/>
            <a:ext cx="4414838" cy="854465"/>
          </a:xfrm>
          <a:prstGeom prst="rect">
            <a:avLst/>
          </a:prstGeom>
          <a:noFill/>
        </p:spPr>
        <p:txBody>
          <a:bodyPr vertOverflow="clip" horzOverflow="clip" wrap="square" lIns="0" tIns="0" rIns="0" bIns="0" rtlCol="0" anchor="t">
            <a:spAutoFit/>
          </a:bodyPr>
          <a:lstStyle/>
          <a:p>
            <a:pPr algn="r">
              <a:lnSpc>
                <a:spcPts val="2280"/>
              </a:lnSpc>
            </a:pPr>
            <a:r>
              <a:rPr lang="en-US" spc="-18" dirty="0">
                <a:solidFill>
                  <a:srgbClr val="0D131D">
                    <a:alpha val="70000"/>
                  </a:srgbClr>
                </a:solidFill>
                <a:latin typeface="Plus Jakarta Sans Medium" panose="00000700000000000000" pitchFamily="2" charset="0"/>
              </a:rPr>
              <a:t>Structured annotation, labeling, cleaning, and aggregation to ensure data integrity and usability.</a:t>
            </a:r>
          </a:p>
        </p:txBody>
      </p:sp>
      <p:sp>
        <p:nvSpPr>
          <p:cNvPr id="369" name="Write a strong, concise heading that clearly conveys the main message.-3">
            <a:extLst>
              <a:ext uri="{FF2B5EF4-FFF2-40B4-BE49-F238E27FC236}">
                <a16:creationId xmlns:a16="http://schemas.microsoft.com/office/drawing/2014/main" id="{111B4A49-B930-4A89-A1CD-6CA2B3D95AED}"/>
              </a:ext>
            </a:extLst>
          </p:cNvPr>
          <p:cNvSpPr txBox="1"/>
          <p:nvPr/>
        </p:nvSpPr>
        <p:spPr>
          <a:xfrm>
            <a:off x="7614190" y="2803779"/>
            <a:ext cx="4414838" cy="333425"/>
          </a:xfrm>
          <a:prstGeom prst="rect">
            <a:avLst/>
          </a:prstGeom>
          <a:noFill/>
        </p:spPr>
        <p:txBody>
          <a:bodyPr vertOverflow="clip" horzOverflow="clip" wrap="square" lIns="0" tIns="0" rIns="0" bIns="0" rtlCol="0" anchor="t">
            <a:spAutoFit/>
          </a:bodyPr>
          <a:lstStyle/>
          <a:p>
            <a:pPr algn="r">
              <a:lnSpc>
                <a:spcPts val="2556"/>
              </a:lnSpc>
            </a:pPr>
            <a:r>
              <a:rPr lang="en-US" sz="2400" spc="-61" dirty="0">
                <a:solidFill>
                  <a:srgbClr val="0D131D">
                    <a:alpha val="100000"/>
                  </a:srgbClr>
                </a:solidFill>
                <a:latin typeface="Plus Jakarta Sans SemiBold" panose="00000700000000000000" pitchFamily="2" charset="0"/>
              </a:rPr>
              <a:t>Suitability Assessment</a:t>
            </a:r>
          </a:p>
        </p:txBody>
      </p:sp>
      <p:sp>
        <p:nvSpPr>
          <p:cNvPr id="370" name="Provide a descriptive paragraph that explains the concept, data, or key insight.-3">
            <a:extLst>
              <a:ext uri="{FF2B5EF4-FFF2-40B4-BE49-F238E27FC236}">
                <a16:creationId xmlns:a16="http://schemas.microsoft.com/office/drawing/2014/main" id="{111B4A49-B930-4A89-A1CD-6CA2B3D95AED}"/>
              </a:ext>
            </a:extLst>
          </p:cNvPr>
          <p:cNvSpPr txBox="1"/>
          <p:nvPr/>
        </p:nvSpPr>
        <p:spPr>
          <a:xfrm>
            <a:off x="7614190" y="3242691"/>
            <a:ext cx="4414838" cy="859915"/>
          </a:xfrm>
          <a:prstGeom prst="rect">
            <a:avLst/>
          </a:prstGeom>
          <a:noFill/>
        </p:spPr>
        <p:txBody>
          <a:bodyPr vertOverflow="clip" horzOverflow="clip" wrap="square" lIns="0" tIns="0" rIns="0" bIns="0" rtlCol="0" anchor="t">
            <a:spAutoFit/>
          </a:bodyPr>
          <a:lstStyle/>
          <a:p>
            <a:pPr algn="r">
              <a:lnSpc>
                <a:spcPts val="2280"/>
              </a:lnSpc>
            </a:pPr>
            <a:r>
              <a:rPr lang="en-US" spc="-18" dirty="0">
                <a:solidFill>
                  <a:srgbClr val="0D131D">
                    <a:alpha val="70000"/>
                  </a:srgbClr>
                </a:solidFill>
                <a:latin typeface="Plus Jakarta Sans Medium" panose="00000700000000000000" pitchFamily="2" charset="0"/>
              </a:rPr>
              <a:t>Formal validation of dataset availability, independence, quantity, and overall suitability for the intended AI purpose.</a:t>
            </a:r>
          </a:p>
        </p:txBody>
      </p:sp>
      <p:sp>
        <p:nvSpPr>
          <p:cNvPr id="371" name="Write a strong, concise heading that clearly conveys the main message.-4">
            <a:extLst>
              <a:ext uri="{FF2B5EF4-FFF2-40B4-BE49-F238E27FC236}">
                <a16:creationId xmlns:a16="http://schemas.microsoft.com/office/drawing/2014/main" id="{111B4A49-B930-4A89-A1CD-6CA2B3D95AED}"/>
              </a:ext>
            </a:extLst>
          </p:cNvPr>
          <p:cNvSpPr txBox="1"/>
          <p:nvPr/>
        </p:nvSpPr>
        <p:spPr>
          <a:xfrm>
            <a:off x="5642515" y="4562189"/>
            <a:ext cx="4414838" cy="333425"/>
          </a:xfrm>
          <a:prstGeom prst="rect">
            <a:avLst/>
          </a:prstGeom>
          <a:noFill/>
        </p:spPr>
        <p:txBody>
          <a:bodyPr vertOverflow="clip" horzOverflow="clip" wrap="square" lIns="0" tIns="0" rIns="0" bIns="0" rtlCol="0" anchor="t">
            <a:spAutoFit/>
          </a:bodyPr>
          <a:lstStyle/>
          <a:p>
            <a:pPr algn="r">
              <a:lnSpc>
                <a:spcPts val="2556"/>
              </a:lnSpc>
            </a:pPr>
            <a:r>
              <a:rPr lang="en-US" sz="2400" spc="-61" dirty="0">
                <a:solidFill>
                  <a:srgbClr val="0D131D">
                    <a:alpha val="100000"/>
                  </a:srgbClr>
                </a:solidFill>
                <a:latin typeface="Plus Jakarta Sans SemiBold" panose="00000700000000000000" pitchFamily="2" charset="0"/>
              </a:rPr>
              <a:t>Bias Mitigation</a:t>
            </a:r>
          </a:p>
        </p:txBody>
      </p:sp>
      <p:sp>
        <p:nvSpPr>
          <p:cNvPr id="372" name="Provide a descriptive paragraph that explains the concept, data, or key insight.-4">
            <a:extLst>
              <a:ext uri="{FF2B5EF4-FFF2-40B4-BE49-F238E27FC236}">
                <a16:creationId xmlns:a16="http://schemas.microsoft.com/office/drawing/2014/main" id="{111B4A49-B930-4A89-A1CD-6CA2B3D95AED}"/>
              </a:ext>
            </a:extLst>
          </p:cNvPr>
          <p:cNvSpPr txBox="1"/>
          <p:nvPr/>
        </p:nvSpPr>
        <p:spPr>
          <a:xfrm>
            <a:off x="5642515" y="5001101"/>
            <a:ext cx="4414838" cy="1154868"/>
          </a:xfrm>
          <a:prstGeom prst="rect">
            <a:avLst/>
          </a:prstGeom>
          <a:noFill/>
        </p:spPr>
        <p:txBody>
          <a:bodyPr vertOverflow="clip" horzOverflow="clip" wrap="square" lIns="0" tIns="0" rIns="0" bIns="0" rtlCol="0" anchor="t">
            <a:spAutoFit/>
          </a:bodyPr>
          <a:lstStyle/>
          <a:p>
            <a:pPr algn="r">
              <a:lnSpc>
                <a:spcPts val="2280"/>
              </a:lnSpc>
            </a:pPr>
            <a:r>
              <a:rPr lang="en-US" spc="-18" dirty="0">
                <a:solidFill>
                  <a:srgbClr val="0D131D">
                    <a:alpha val="70000"/>
                  </a:srgbClr>
                </a:solidFill>
                <a:latin typeface="Plus Jakarta Sans Medium" panose="00000700000000000000" pitchFamily="2" charset="0"/>
              </a:rPr>
              <a:t>Examination of biases affecting safety or rights, followed by specific detection and prevention measures for sub-groups.</a:t>
            </a:r>
          </a:p>
        </p:txBody>
      </p:sp>
      <p:sp>
        <p:nvSpPr>
          <p:cNvPr id="373" name="Write a strong, concise heading that clearly conveys the main message.-5">
            <a:extLst>
              <a:ext uri="{FF2B5EF4-FFF2-40B4-BE49-F238E27FC236}">
                <a16:creationId xmlns:a16="http://schemas.microsoft.com/office/drawing/2014/main" id="{111B4A49-B930-4A89-A1CD-6CA2B3D95AED}"/>
              </a:ext>
            </a:extLst>
          </p:cNvPr>
          <p:cNvSpPr txBox="1"/>
          <p:nvPr/>
        </p:nvSpPr>
        <p:spPr>
          <a:xfrm>
            <a:off x="9361170" y="739807"/>
            <a:ext cx="4414838" cy="333425"/>
          </a:xfrm>
          <a:prstGeom prst="rect">
            <a:avLst/>
          </a:prstGeom>
          <a:noFill/>
        </p:spPr>
        <p:txBody>
          <a:bodyPr vertOverflow="clip" horzOverflow="clip" wrap="square" lIns="0" tIns="0" rIns="0" bIns="0" rtlCol="0" anchor="t">
            <a:spAutoFit/>
          </a:bodyPr>
          <a:lstStyle/>
          <a:p>
            <a:pPr algn="r">
              <a:lnSpc>
                <a:spcPts val="2556"/>
              </a:lnSpc>
            </a:pPr>
            <a:r>
              <a:rPr lang="en-US" sz="2400" spc="-61" dirty="0">
                <a:solidFill>
                  <a:srgbClr val="0D131D">
                    <a:alpha val="100000"/>
                  </a:srgbClr>
                </a:solidFill>
                <a:latin typeface="Plus Jakarta Sans SemiBold" panose="00000700000000000000" pitchFamily="2" charset="0"/>
              </a:rPr>
              <a:t>Governance Oversight</a:t>
            </a:r>
          </a:p>
        </p:txBody>
      </p:sp>
      <p:sp>
        <p:nvSpPr>
          <p:cNvPr id="374" name="Provide a descriptive paragraph that explains the concept, data, or key insight.-5">
            <a:extLst>
              <a:ext uri="{FF2B5EF4-FFF2-40B4-BE49-F238E27FC236}">
                <a16:creationId xmlns:a16="http://schemas.microsoft.com/office/drawing/2014/main" id="{111B4A49-B930-4A89-A1CD-6CA2B3D95AED}"/>
              </a:ext>
            </a:extLst>
          </p:cNvPr>
          <p:cNvSpPr txBox="1"/>
          <p:nvPr/>
        </p:nvSpPr>
        <p:spPr>
          <a:xfrm>
            <a:off x="9361170" y="1178719"/>
            <a:ext cx="4414838" cy="1146724"/>
          </a:xfrm>
          <a:prstGeom prst="rect">
            <a:avLst/>
          </a:prstGeom>
          <a:noFill/>
        </p:spPr>
        <p:txBody>
          <a:bodyPr vertOverflow="clip" horzOverflow="clip" wrap="square" lIns="0" tIns="0" rIns="0" bIns="0" rtlCol="0" anchor="t">
            <a:spAutoFit/>
          </a:bodyPr>
          <a:lstStyle/>
          <a:p>
            <a:pPr algn="r">
              <a:lnSpc>
                <a:spcPts val="2280"/>
              </a:lnSpc>
            </a:pPr>
            <a:r>
              <a:rPr lang="en-US" spc="-18" dirty="0">
                <a:solidFill>
                  <a:srgbClr val="0D131D">
                    <a:alpha val="70000"/>
                  </a:srgbClr>
                </a:solidFill>
                <a:latin typeface="Plus Jakarta Sans Medium" panose="00000700000000000000" pitchFamily="2" charset="0"/>
              </a:rPr>
              <a:t>Data Management Policy / Procedures</a:t>
            </a:r>
          </a:p>
          <a:p>
            <a:pPr algn="r">
              <a:lnSpc>
                <a:spcPts val="2280"/>
              </a:lnSpc>
            </a:pPr>
            <a:r>
              <a:rPr lang="en-US" spc="-18" dirty="0">
                <a:solidFill>
                  <a:srgbClr val="0D131D">
                    <a:alpha val="70000"/>
                  </a:srgbClr>
                </a:solidFill>
                <a:latin typeface="Plus Jakarta Sans Medium" panose="00000700000000000000" pitchFamily="2" charset="0"/>
              </a:rPr>
              <a:t>Identification and addressing of data gaps or shortcomings that prevent regulatory compliance.</a:t>
            </a:r>
          </a:p>
        </p:txBody>
      </p:sp>
      <p:sp>
        <p:nvSpPr>
          <p:cNvPr id="375" name="Title text-470">
            <a:extLst>
              <a:ext uri="{FF2B5EF4-FFF2-40B4-BE49-F238E27FC236}">
                <a16:creationId xmlns:a16="http://schemas.microsoft.com/office/drawing/2014/main" id="{111B4A49-B930-4A89-A1CD-6CA2B3D95AED}"/>
              </a:ext>
            </a:extLst>
          </p:cNvPr>
          <p:cNvSpPr txBox="1"/>
          <p:nvPr/>
        </p:nvSpPr>
        <p:spPr>
          <a:xfrm>
            <a:off x="348996" y="458470"/>
            <a:ext cx="7500938" cy="714375"/>
          </a:xfrm>
          <a:prstGeom prst="rect">
            <a:avLst/>
          </a:prstGeom>
          <a:noFill/>
        </p:spPr>
        <p:txBody>
          <a:bodyPr vertOverflow="clip" horzOverflow="clip" wrap="square" lIns="0" tIns="0" rIns="0" bIns="0" rtlCol="0" anchor="t">
            <a:spAutoFit/>
          </a:bodyPr>
          <a:lstStyle/>
          <a:p>
            <a:pPr algn="l">
              <a:lnSpc>
                <a:spcPts val="5544"/>
              </a:lnSpc>
            </a:pPr>
            <a:r>
              <a:rPr lang="en-US" sz="4200" spc="-143" dirty="0">
                <a:solidFill>
                  <a:srgbClr val="0D131D">
                    <a:alpha val="100000"/>
                  </a:srgbClr>
                </a:solidFill>
                <a:latin typeface="Plus Jakarta Sans SemiBold" panose="00000700000000000000" pitchFamily="2" charset="0"/>
              </a:rPr>
              <a:t>Five Pillars of Data Governance</a:t>
            </a:r>
          </a:p>
        </p:txBody>
      </p:sp>
      <p:sp>
        <p:nvSpPr>
          <p:cNvPr id="376" name="Subtitle text-468">
            <a:extLst>
              <a:ext uri="{FF2B5EF4-FFF2-40B4-BE49-F238E27FC236}">
                <a16:creationId xmlns:a16="http://schemas.microsoft.com/office/drawing/2014/main" id="{111B4A49-B930-4A89-A1CD-6CA2B3D95AED}"/>
              </a:ext>
            </a:extLst>
          </p:cNvPr>
          <p:cNvSpPr txBox="1"/>
          <p:nvPr/>
        </p:nvSpPr>
        <p:spPr>
          <a:xfrm>
            <a:off x="348996" y="1180131"/>
            <a:ext cx="10448109" cy="313932"/>
          </a:xfrm>
          <a:prstGeom prst="rect">
            <a:avLst/>
          </a:prstGeom>
          <a:noFill/>
        </p:spPr>
        <p:txBody>
          <a:bodyPr vertOverflow="clip" horzOverflow="clip" wrap="square" lIns="0" tIns="0" rIns="0" bIns="0" rtlCol="0" anchor="t">
            <a:spAutoFit/>
          </a:bodyPr>
          <a:lstStyle/>
          <a:p>
            <a:pPr algn="l">
              <a:lnSpc>
                <a:spcPts val="2664"/>
              </a:lnSpc>
            </a:pPr>
            <a:r>
              <a:rPr lang="en-US" sz="2000" spc="-22" dirty="0">
                <a:solidFill>
                  <a:srgbClr val="555B66">
                    <a:alpha val="100000"/>
                  </a:srgbClr>
                </a:solidFill>
                <a:latin typeface="Plus Jakarta Sans Medium" panose="00000700000000000000" pitchFamily="2" charset="0"/>
              </a:rPr>
              <a:t>Article 10 Mandates for High-Integrity Training and Validation Datasets</a:t>
            </a:r>
          </a:p>
        </p:txBody>
      </p:sp>
    </p:spTree>
    <p:extLst>
      <p:ext uri="{BB962C8B-B14F-4D97-AF65-F5344CB8AC3E}">
        <p14:creationId xmlns:p14="http://schemas.microsoft.com/office/powerpoint/2010/main" val="3648047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a78d8e-14ef-435f-9c44-a6694fbad7ce" xsi:nil="true"/>
    <lcf76f155ced4ddcb4097134ff3c332f xmlns="8e7d1838-42fe-47e9-875e-f93d2cbcae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D6E6B5750C7849B81D5D3ACCB8F250" ma:contentTypeVersion="14" ma:contentTypeDescription="Create a new document." ma:contentTypeScope="" ma:versionID="d13055ef79c1b7a18cc3cb4b6aacd158">
  <xsd:schema xmlns:xsd="http://www.w3.org/2001/XMLSchema" xmlns:xs="http://www.w3.org/2001/XMLSchema" xmlns:p="http://schemas.microsoft.com/office/2006/metadata/properties" xmlns:ns2="8e7d1838-42fe-47e9-875e-f93d2cbcae4c" xmlns:ns3="70a78d8e-14ef-435f-9c44-a6694fbad7ce" targetNamespace="http://schemas.microsoft.com/office/2006/metadata/properties" ma:root="true" ma:fieldsID="d5571d2dade1d83de669c40f81d35fc7" ns2:_="" ns3:_="">
    <xsd:import namespace="8e7d1838-42fe-47e9-875e-f93d2cbcae4c"/>
    <xsd:import namespace="70a78d8e-14ef-435f-9c44-a6694fbad7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7d1838-42fe-47e9-875e-f93d2cbca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d75a26-1d4f-4940-827e-208394ef69b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a78d8e-14ef-435f-9c44-a6694fbad7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92eccf1-1cc7-45b1-bb1c-ce942778f703}" ma:internalName="TaxCatchAll" ma:showField="CatchAllData" ma:web="70a78d8e-14ef-435f-9c44-a6694fbad7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8CC24-0CF5-4913-985A-EB6F9948D215}">
  <ds:schemaRefs>
    <ds:schemaRef ds:uri="http://schemas.microsoft.com/office/2006/metadata/properties"/>
    <ds:schemaRef ds:uri="http://schemas.microsoft.com/office/infopath/2007/PartnerControls"/>
    <ds:schemaRef ds:uri="70a78d8e-14ef-435f-9c44-a6694fbad7ce"/>
    <ds:schemaRef ds:uri="8e7d1838-42fe-47e9-875e-f93d2cbcae4c"/>
  </ds:schemaRefs>
</ds:datastoreItem>
</file>

<file path=customXml/itemProps2.xml><?xml version="1.0" encoding="utf-8"?>
<ds:datastoreItem xmlns:ds="http://schemas.openxmlformats.org/officeDocument/2006/customXml" ds:itemID="{738A4183-8F40-4CB9-A376-3B94589CD9BB}">
  <ds:schemaRefs>
    <ds:schemaRef ds:uri="http://schemas.microsoft.com/sharepoint/v3/contenttype/forms"/>
  </ds:schemaRefs>
</ds:datastoreItem>
</file>

<file path=customXml/itemProps3.xml><?xml version="1.0" encoding="utf-8"?>
<ds:datastoreItem xmlns:ds="http://schemas.openxmlformats.org/officeDocument/2006/customXml" ds:itemID="{0413D765-1505-45D9-8B0D-2C998F2DE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7d1838-42fe-47e9-875e-f93d2cbcae4c"/>
    <ds:schemaRef ds:uri="70a78d8e-14ef-435f-9c44-a6694fbad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3489</TotalTime>
  <Words>5756</Words>
  <Application>Microsoft Office PowerPoint</Application>
  <PresentationFormat>Custom</PresentationFormat>
  <Paragraphs>402</Paragraphs>
  <Slides>21</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Plus Jakarta Sans</vt:lpstr>
      <vt:lpstr>Segoe UI</vt:lpstr>
      <vt:lpstr>Arial</vt:lpstr>
      <vt:lpstr>Plus Jakarta Sans SemiBold</vt:lpstr>
      <vt:lpstr>Plus Jakarta Sans Medium</vt:lpstr>
      <vt:lpstr>Open Sans</vt:lpstr>
      <vt:lpstr>Merriweather</vt:lpstr>
      <vt:lpstr>Old Standard TT</vt:lpstr>
      <vt:lpstr>Calibri Light</vt:lpstr>
      <vt:lpstr>Aptos</vt:lpstr>
      <vt:lpstr>Calibri</vt:lpstr>
      <vt:lpstr>Merriweather Light</vt:lpstr>
      <vt:lpstr>Office Theme</vt:lpstr>
      <vt:lpstr>PowerPoint Presentation</vt:lpstr>
      <vt:lpstr>PowerPoint Presentation</vt:lpstr>
      <vt:lpstr>PowerPoint Presentation</vt:lpstr>
      <vt:lpstr>What is a Safety Component under the AIA?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Automated compliance             more competitive, innovative            safe, happy customers</vt:lpstr>
      <vt:lpstr>PowerPoint Presentation</vt:lpstr>
      <vt:lpstr>Definitions</vt:lpstr>
      <vt:lpstr>Changes / Substantial Changes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Exporter Version: 2.6.0.0, docId: 27216250, orderId: 10165129</dc:title>
  <dc:creator>Presentations.AI Exporter</dc:creator>
  <cp:lastModifiedBy>Niamh St John Lynch</cp:lastModifiedBy>
  <cp:revision>44</cp:revision>
  <dcterms:created xsi:type="dcterms:W3CDTF">2026-02-24T09:37:51Z</dcterms:created>
  <dcterms:modified xsi:type="dcterms:W3CDTF">2026-03-04T20:31:57Z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0x01010097D6E6B5750C7849B81D5D3ACCB8F250</vt:lpwstr>
  </property>
  <property fmtid="{D5CDD505-2E9C-101B-9397-08002B2CF9AE}" pid="3" name="MediaServiceImageTags">
    <vt:lpwstr/>
  </property>
</Properties>
</file>