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3" r:id="rId5"/>
  </p:sldIdLst>
  <p:sldSz cx="30275213" cy="42803763"/>
  <p:notesSz cx="19669125" cy="30646688"/>
  <p:defaultTextStyle>
    <a:defPPr>
      <a:defRPr lang="de-DE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 autoAdjust="0"/>
    <p:restoredTop sz="94658"/>
  </p:normalViewPr>
  <p:slideViewPr>
    <p:cSldViewPr snapToGrid="0" showGuides="1">
      <p:cViewPr>
        <p:scale>
          <a:sx n="97" d="100"/>
          <a:sy n="97" d="100"/>
        </p:scale>
        <p:origin x="144" y="144"/>
      </p:cViewPr>
      <p:guideLst>
        <p:guide orient="horz" pos="13482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523288" cy="1537657"/>
          </a:xfrm>
          <a:prstGeom prst="rect">
            <a:avLst/>
          </a:prstGeom>
        </p:spPr>
        <p:txBody>
          <a:bodyPr vert="horz" lIns="287515" tIns="143757" rIns="287515" bIns="143757" rtlCol="0"/>
          <a:lstStyle>
            <a:lvl1pPr algn="l">
              <a:defRPr sz="3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141286" y="0"/>
            <a:ext cx="8523288" cy="1537657"/>
          </a:xfrm>
          <a:prstGeom prst="rect">
            <a:avLst/>
          </a:prstGeom>
        </p:spPr>
        <p:txBody>
          <a:bodyPr vert="horz" lIns="287515" tIns="143757" rIns="287515" bIns="143757" rtlCol="0"/>
          <a:lstStyle>
            <a:lvl1pPr algn="r">
              <a:defRPr sz="3800"/>
            </a:lvl1pPr>
          </a:lstStyle>
          <a:p>
            <a:fld id="{6C3A6D58-5A11-F240-81B9-6566DC74F081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76963" y="3830638"/>
            <a:ext cx="7315200" cy="10344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7515" tIns="143757" rIns="287515" bIns="1437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966913" y="14748719"/>
            <a:ext cx="15735300" cy="12067133"/>
          </a:xfrm>
          <a:prstGeom prst="rect">
            <a:avLst/>
          </a:prstGeom>
        </p:spPr>
        <p:txBody>
          <a:bodyPr vert="horz" lIns="287515" tIns="143757" rIns="287515" bIns="14375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9109037"/>
            <a:ext cx="8523288" cy="1537653"/>
          </a:xfrm>
          <a:prstGeom prst="rect">
            <a:avLst/>
          </a:prstGeom>
        </p:spPr>
        <p:txBody>
          <a:bodyPr vert="horz" lIns="287515" tIns="143757" rIns="287515" bIns="143757" rtlCol="0" anchor="b"/>
          <a:lstStyle>
            <a:lvl1pPr algn="l">
              <a:defRPr sz="3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141286" y="29109037"/>
            <a:ext cx="8523288" cy="1537653"/>
          </a:xfrm>
          <a:prstGeom prst="rect">
            <a:avLst/>
          </a:prstGeom>
        </p:spPr>
        <p:txBody>
          <a:bodyPr vert="horz" lIns="287515" tIns="143757" rIns="287515" bIns="143757" rtlCol="0" anchor="b"/>
          <a:lstStyle>
            <a:lvl1pPr algn="r">
              <a:defRPr sz="3800"/>
            </a:lvl1pPr>
          </a:lstStyle>
          <a:p>
            <a:fld id="{9730731C-9B34-5D4B-8CE3-D2426BF6B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your abstract code in the orange circle on the bottom (</a:t>
            </a:r>
            <a:r>
              <a:rPr lang="en-US" dirty="0" err="1"/>
              <a:t>eg.</a:t>
            </a:r>
            <a:r>
              <a:rPr lang="en-US" dirty="0"/>
              <a:t> Code #4100)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0731C-9B34-5D4B-8CE3-D2426BF6B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1E2170B-FFD2-E44F-8AD0-ABB18554A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838" y="7540625"/>
            <a:ext cx="27387535" cy="1293455"/>
          </a:xfrm>
          <a:prstGeom prst="rect">
            <a:avLst/>
          </a:prstGeom>
        </p:spPr>
        <p:txBody>
          <a:bodyPr lIns="90000" tIns="0" bIns="0"/>
          <a:lstStyle>
            <a:lvl1pPr>
              <a:lnSpc>
                <a:spcPct val="1000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poster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</p:txBody>
      </p:sp>
      <p:sp>
        <p:nvSpPr>
          <p:cNvPr id="9" name="Textplatzhalter 75">
            <a:extLst>
              <a:ext uri="{FF2B5EF4-FFF2-40B4-BE49-F238E27FC236}">
                <a16:creationId xmlns:a16="http://schemas.microsoft.com/office/drawing/2014/main" id="{E724DB3A-21AA-4F4F-8707-81C9431CBE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43839" y="9107738"/>
            <a:ext cx="27363738" cy="129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95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Author one¹, Autor two², Author three³</a:t>
            </a:r>
            <a:br>
              <a:rPr lang="de-DE" dirty="0"/>
            </a:br>
            <a:r>
              <a:rPr lang="de-DE" dirty="0"/>
              <a:t>¹Organisation </a:t>
            </a:r>
            <a:r>
              <a:rPr lang="de-DE" dirty="0" err="1"/>
              <a:t>one</a:t>
            </a:r>
            <a:r>
              <a:rPr lang="de-DE" dirty="0"/>
              <a:t>, ²Organisation </a:t>
            </a:r>
            <a:r>
              <a:rPr lang="de-DE" dirty="0" err="1"/>
              <a:t>two</a:t>
            </a:r>
            <a:r>
              <a:rPr lang="de-DE" dirty="0"/>
              <a:t>, ³Organisation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10" name="Bildplatzhalter 77">
            <a:extLst>
              <a:ext uri="{FF2B5EF4-FFF2-40B4-BE49-F238E27FC236}">
                <a16:creationId xmlns:a16="http://schemas.microsoft.com/office/drawing/2014/main" id="{05DC80A4-7057-494C-8FBF-8E555B02846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951873" y="40312544"/>
            <a:ext cx="4236252" cy="1035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Logo 2</a:t>
            </a:r>
          </a:p>
        </p:txBody>
      </p:sp>
      <p:sp>
        <p:nvSpPr>
          <p:cNvPr id="12" name="Bildplatzhalter 77">
            <a:extLst>
              <a:ext uri="{FF2B5EF4-FFF2-40B4-BE49-F238E27FC236}">
                <a16:creationId xmlns:a16="http://schemas.microsoft.com/office/drawing/2014/main" id="{71F9264E-361C-554B-A8C4-82A2597AAE6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4571325" y="40312544"/>
            <a:ext cx="4236252" cy="1035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Logo 2</a:t>
            </a:r>
          </a:p>
        </p:txBody>
      </p:sp>
      <p:sp>
        <p:nvSpPr>
          <p:cNvPr id="17" name="Textplatzhalter 75">
            <a:extLst>
              <a:ext uri="{FF2B5EF4-FFF2-40B4-BE49-F238E27FC236}">
                <a16:creationId xmlns:a16="http://schemas.microsoft.com/office/drawing/2014/main" id="{0E8C1D8C-F9CA-CB4A-91AE-977FA73296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70534" y="40312543"/>
            <a:ext cx="4244747" cy="10210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8" name="Textplatzhalter 75">
            <a:extLst>
              <a:ext uri="{FF2B5EF4-FFF2-40B4-BE49-F238E27FC236}">
                <a16:creationId xmlns:a16="http://schemas.microsoft.com/office/drawing/2014/main" id="{0DE57046-34FC-4249-9A58-FD8617E98F8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43839" y="40312543"/>
            <a:ext cx="4243493" cy="10210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95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Contacts</a:t>
            </a:r>
            <a:endParaRPr lang="de-DE" dirty="0"/>
          </a:p>
        </p:txBody>
      </p:sp>
      <p:sp>
        <p:nvSpPr>
          <p:cNvPr id="20" name="Textplatzhalter 75">
            <a:extLst>
              <a:ext uri="{FF2B5EF4-FFF2-40B4-BE49-F238E27FC236}">
                <a16:creationId xmlns:a16="http://schemas.microsoft.com/office/drawing/2014/main" id="{C2BA6FAF-8816-FE4E-9258-4DB5281861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98483" y="40316873"/>
            <a:ext cx="4243493" cy="10210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email</a:t>
            </a:r>
          </a:p>
        </p:txBody>
      </p:sp>
      <p:sp>
        <p:nvSpPr>
          <p:cNvPr id="21" name="Textplatzhalter 75">
            <a:extLst>
              <a:ext uri="{FF2B5EF4-FFF2-40B4-BE49-F238E27FC236}">
                <a16:creationId xmlns:a16="http://schemas.microsoft.com/office/drawing/2014/main" id="{7C29F247-6CFA-7449-BF6A-1D7A4A4A551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325178" y="40324899"/>
            <a:ext cx="4243493" cy="10210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website</a:t>
            </a:r>
            <a:endParaRPr lang="de-DE" dirty="0"/>
          </a:p>
        </p:txBody>
      </p:sp>
      <p:sp>
        <p:nvSpPr>
          <p:cNvPr id="22" name="Rechteck 101">
            <a:extLst>
              <a:ext uri="{FF2B5EF4-FFF2-40B4-BE49-F238E27FC236}">
                <a16:creationId xmlns:a16="http://schemas.microsoft.com/office/drawing/2014/main" id="{DD528C4D-3CD5-A942-886A-5E99CB895798}"/>
              </a:ext>
            </a:extLst>
          </p:cNvPr>
          <p:cNvSpPr/>
          <p:nvPr userDrawn="1"/>
        </p:nvSpPr>
        <p:spPr>
          <a:xfrm flipV="1">
            <a:off x="-1" y="42083763"/>
            <a:ext cx="30275213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B825C8-0809-E244-95BE-42574C9F95C0}"/>
              </a:ext>
            </a:extLst>
          </p:cNvPr>
          <p:cNvSpPr/>
          <p:nvPr userDrawn="1"/>
        </p:nvSpPr>
        <p:spPr>
          <a:xfrm>
            <a:off x="25532209" y="36301439"/>
            <a:ext cx="3275368" cy="32753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Thumbs up sign">
            <a:extLst>
              <a:ext uri="{FF2B5EF4-FFF2-40B4-BE49-F238E27FC236}">
                <a16:creationId xmlns:a16="http://schemas.microsoft.com/office/drawing/2014/main" id="{3E8EE595-449A-5244-9FB6-53F5A607D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72677" y="36732193"/>
            <a:ext cx="593147" cy="5931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39E417-66C1-8D48-9C6D-81AFE6BDE305}"/>
              </a:ext>
            </a:extLst>
          </p:cNvPr>
          <p:cNvSpPr txBox="1"/>
          <p:nvPr userDrawn="1"/>
        </p:nvSpPr>
        <p:spPr>
          <a:xfrm>
            <a:off x="25952392" y="37300134"/>
            <a:ext cx="2433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Vote for my poster!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E939C37-A614-F040-9510-C66D5F5717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52392" y="38133785"/>
            <a:ext cx="2433716" cy="83099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Code #4 _ _ _</a:t>
            </a:r>
          </a:p>
        </p:txBody>
      </p:sp>
    </p:spTree>
    <p:extLst>
      <p:ext uri="{BB962C8B-B14F-4D97-AF65-F5344CB8AC3E}">
        <p14:creationId xmlns:p14="http://schemas.microsoft.com/office/powerpoint/2010/main" val="16728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AED44-76B8-2740-A34B-C91CAE9C4B6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427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ts val="13000"/>
        </a:lnSpc>
        <a:spcBef>
          <a:spcPct val="0"/>
        </a:spcBef>
        <a:buNone/>
        <a:defRPr sz="1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950"/>
        </a:lnSpc>
        <a:spcBef>
          <a:spcPts val="1000"/>
        </a:spcBef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3950"/>
        </a:lnSpc>
        <a:spcBef>
          <a:spcPts val="500"/>
        </a:spcBef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3950"/>
        </a:lnSpc>
        <a:spcBef>
          <a:spcPts val="500"/>
        </a:spcBef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3950"/>
        </a:lnSpc>
        <a:spcBef>
          <a:spcPts val="500"/>
        </a:spcBef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3950"/>
        </a:lnSpc>
        <a:spcBef>
          <a:spcPts val="500"/>
        </a:spcBef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552" userDrawn="1">
          <p15:clr>
            <a:srgbClr val="F26B43"/>
          </p15:clr>
        </p15:guide>
        <p15:guide id="5" pos="3820" userDrawn="1">
          <p15:clr>
            <a:srgbClr val="F26B43"/>
          </p15:clr>
        </p15:guide>
        <p15:guide id="7" pos="3593" userDrawn="1">
          <p15:clr>
            <a:srgbClr val="F26B43"/>
          </p15:clr>
        </p15:guide>
        <p15:guide id="8" pos="895" userDrawn="1">
          <p15:clr>
            <a:srgbClr val="F26B43"/>
          </p15:clr>
        </p15:guide>
        <p15:guide id="9" pos="15251" userDrawn="1">
          <p15:clr>
            <a:srgbClr val="F26B43"/>
          </p15:clr>
        </p15:guide>
        <p15:guide id="11" pos="15478" userDrawn="1">
          <p15:clr>
            <a:srgbClr val="F26B43"/>
          </p15:clr>
        </p15:guide>
        <p15:guide id="13" pos="18154" userDrawn="1">
          <p15:clr>
            <a:srgbClr val="F26B43"/>
          </p15:clr>
        </p15:guide>
        <p15:guide id="14" orient="horz" pos="7471" userDrawn="1">
          <p15:clr>
            <a:srgbClr val="F26B43"/>
          </p15:clr>
        </p15:guide>
        <p15:guide id="15" orient="horz" pos="3843" userDrawn="1">
          <p15:clr>
            <a:srgbClr val="F26B43"/>
          </p15:clr>
        </p15:guide>
        <p15:guide id="16" orient="horz" pos="4750" userDrawn="1">
          <p15:clr>
            <a:srgbClr val="F26B43"/>
          </p15:clr>
        </p15:guide>
        <p15:guide id="17" orient="horz" pos="26046" userDrawn="1">
          <p15:clr>
            <a:srgbClr val="F26B43"/>
          </p15:clr>
        </p15:guide>
        <p15:guide id="18" orient="horz" pos="25388" userDrawn="1">
          <p15:clr>
            <a:srgbClr val="F26B43"/>
          </p15:clr>
        </p15:guide>
        <p15:guide id="19" orient="horz" pos="7698" userDrawn="1">
          <p15:clr>
            <a:srgbClr val="F26B43"/>
          </p15:clr>
        </p15:guide>
        <p15:guide id="20" pos="12325" userDrawn="1">
          <p15:clr>
            <a:srgbClr val="F26B43"/>
          </p15:clr>
        </p15:guide>
        <p15:guide id="21" pos="9422" userDrawn="1">
          <p15:clr>
            <a:srgbClr val="F26B43"/>
          </p15:clr>
        </p15:guide>
        <p15:guide id="22" pos="6723" userDrawn="1">
          <p15:clr>
            <a:srgbClr val="F26B43"/>
          </p15:clr>
        </p15:guide>
        <p15:guide id="23" pos="6496" userDrawn="1">
          <p15:clr>
            <a:srgbClr val="F26B43"/>
          </p15:clr>
        </p15:guide>
        <p15:guide id="24" pos="9649" userDrawn="1">
          <p15:clr>
            <a:srgbClr val="F26B43"/>
          </p15:clr>
        </p15:guide>
        <p15:guide id="25" orient="horz" pos="10420" userDrawn="1">
          <p15:clr>
            <a:srgbClr val="F26B43"/>
          </p15:clr>
        </p15:guide>
        <p15:guide id="26" orient="horz" pos="10647" userDrawn="1">
          <p15:clr>
            <a:srgbClr val="F26B43"/>
          </p15:clr>
        </p15:guide>
        <p15:guide id="27" orient="horz" pos="13595" userDrawn="1">
          <p15:clr>
            <a:srgbClr val="F26B43"/>
          </p15:clr>
        </p15:guide>
        <p15:guide id="28" orient="horz" pos="13368" userDrawn="1">
          <p15:clr>
            <a:srgbClr val="F26B43"/>
          </p15:clr>
        </p15:guide>
        <p15:guide id="29" orient="horz" pos="16316" userDrawn="1">
          <p15:clr>
            <a:srgbClr val="F26B43"/>
          </p15:clr>
        </p15:guide>
        <p15:guide id="30" orient="horz" pos="16543" userDrawn="1">
          <p15:clr>
            <a:srgbClr val="F26B43"/>
          </p15:clr>
        </p15:guide>
        <p15:guide id="31" orient="horz" pos="19265" userDrawn="1">
          <p15:clr>
            <a:srgbClr val="F26B43"/>
          </p15:clr>
        </p15:guide>
        <p15:guide id="32" orient="horz" pos="19492" userDrawn="1">
          <p15:clr>
            <a:srgbClr val="F26B43"/>
          </p15:clr>
        </p15:guide>
        <p15:guide id="33" orient="horz" pos="22213" userDrawn="1">
          <p15:clr>
            <a:srgbClr val="F26B43"/>
          </p15:clr>
        </p15:guide>
        <p15:guide id="34" orient="horz" pos="22440" userDrawn="1">
          <p15:clr>
            <a:srgbClr val="F26B43"/>
          </p15:clr>
        </p15:guide>
        <p15:guide id="35" orient="horz" pos="251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uthcoco.ie/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4.png"/><Relationship Id="rId21" Type="http://schemas.openxmlformats.org/officeDocument/2006/relationships/image" Target="../media/image18.jpeg"/><Relationship Id="rId7" Type="http://schemas.openxmlformats.org/officeDocument/2006/relationships/hyperlink" Target="http://www.netwellcasala.org/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draogohoora@louthcoco.ie" TargetMode="External"/><Relationship Id="rId11" Type="http://schemas.openxmlformats.org/officeDocument/2006/relationships/image" Target="../media/image8.svg"/><Relationship Id="rId24" Type="http://schemas.openxmlformats.org/officeDocument/2006/relationships/image" Target="../media/image21.tiff"/><Relationship Id="rId5" Type="http://schemas.openxmlformats.org/officeDocument/2006/relationships/hyperlink" Target="mailto:Suzanne.smith@dkit.ie" TargetMode="External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5.sv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0B7C-56ED-464F-9E9C-2EF2529D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38" y="6637867"/>
            <a:ext cx="27387535" cy="2196213"/>
          </a:xfrm>
        </p:spPr>
        <p:txBody>
          <a:bodyPr/>
          <a:lstStyle/>
          <a:p>
            <a:pPr algn="ctr"/>
            <a:r>
              <a:rPr lang="en-US" sz="6600" dirty="0"/>
              <a:t>Better Energy Communities: Implementation of a Community Energy Grant Pilot </a:t>
            </a:r>
            <a:r>
              <a:rPr lang="en-US" sz="6600" dirty="0" err="1"/>
              <a:t>Programme</a:t>
            </a:r>
            <a:r>
              <a:rPr lang="en-US" sz="6600" dirty="0"/>
              <a:t> in Ireland</a:t>
            </a:r>
            <a:br>
              <a:rPr lang="en-IE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3B99F-48A4-5A47-82F4-EB4F8FF80CB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467635" y="8834081"/>
            <a:ext cx="27363738" cy="1607304"/>
          </a:xfrm>
        </p:spPr>
        <p:txBody>
          <a:bodyPr/>
          <a:lstStyle/>
          <a:p>
            <a:pPr algn="ctr"/>
            <a:r>
              <a:rPr lang="en-US" b="1" dirty="0"/>
              <a:t>Suzanne Smith</a:t>
            </a:r>
            <a:r>
              <a:rPr lang="en-US" b="1" baseline="30000" dirty="0"/>
              <a:t>1</a:t>
            </a:r>
            <a:r>
              <a:rPr lang="en-US" b="1" dirty="0"/>
              <a:t>, Padraig O’Hora</a:t>
            </a:r>
            <a:r>
              <a:rPr lang="en-US" b="1" baseline="30000" dirty="0"/>
              <a:t>2</a:t>
            </a:r>
            <a:r>
              <a:rPr lang="en-US" b="1" dirty="0"/>
              <a:t>, and John Flynn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  <a:endParaRPr lang="en-IE" b="1" dirty="0"/>
          </a:p>
          <a:p>
            <a:pPr algn="ctr"/>
            <a:r>
              <a:rPr lang="en-IE" baseline="30000" dirty="0"/>
              <a:t>1</a:t>
            </a:r>
            <a:r>
              <a:rPr lang="en-IE" dirty="0"/>
              <a:t>NetwellCASALA at Dundalk Institute of Technology,  </a:t>
            </a:r>
            <a:r>
              <a:rPr lang="en-IE" baseline="30000" dirty="0"/>
              <a:t>2</a:t>
            </a:r>
            <a:r>
              <a:rPr lang="en-IE" dirty="0"/>
              <a:t>Louth County Council Energy Department, </a:t>
            </a:r>
            <a:r>
              <a:rPr lang="en-IE" baseline="30000" dirty="0"/>
              <a:t>3</a:t>
            </a:r>
            <a:r>
              <a:rPr lang="en-IE" dirty="0"/>
              <a:t>Sustainable Energy Association of Ireland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A55E1B9-8B28-6A46-BCD8-791CCB20A6E2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280" b="3280"/>
          <a:stretch>
            <a:fillRect/>
          </a:stretch>
        </p:blipFill>
        <p:spPr>
          <a:xfrm>
            <a:off x="15212864" y="36019888"/>
            <a:ext cx="5035847" cy="201532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5BADB-1FF9-4247-840C-262D3CEC407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70535" y="39511705"/>
            <a:ext cx="2387666" cy="1821881"/>
          </a:xfrm>
        </p:spPr>
        <p:txBody>
          <a:bodyPr/>
          <a:lstStyle/>
          <a:p>
            <a:r>
              <a:rPr lang="en-US" dirty="0"/>
              <a:t>Suzanne Smith</a:t>
            </a:r>
          </a:p>
          <a:p>
            <a:r>
              <a:rPr lang="en-US" dirty="0"/>
              <a:t>Padraig </a:t>
            </a:r>
            <a:r>
              <a:rPr lang="en-US" dirty="0" err="1"/>
              <a:t>O’Hora</a:t>
            </a:r>
            <a:endParaRPr lang="en-US" dirty="0"/>
          </a:p>
          <a:p>
            <a:r>
              <a:rPr lang="en-US" dirty="0"/>
              <a:t>John Flynn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4226B-A0C2-7F40-934E-FB37EE6CD37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43839" y="39511705"/>
            <a:ext cx="4243493" cy="18218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151FE8-F6CE-5A44-94AF-2E098082908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86851" y="39390638"/>
            <a:ext cx="4474060" cy="1947278"/>
          </a:xfrm>
        </p:spPr>
        <p:txBody>
          <a:bodyPr/>
          <a:lstStyle/>
          <a:p>
            <a:r>
              <a:rPr lang="en-US" dirty="0">
                <a:hlinkClick r:id="rId5"/>
              </a:rPr>
              <a:t>Suzanne.smith@dkit.ie</a:t>
            </a:r>
            <a:endParaRPr lang="en-US" dirty="0"/>
          </a:p>
          <a:p>
            <a:r>
              <a:rPr lang="en-US" dirty="0">
                <a:hlinkClick r:id="rId6"/>
              </a:rPr>
              <a:t>Padraig.o’hora@louthcoco.ie</a:t>
            </a:r>
            <a:endParaRPr lang="en-US" dirty="0"/>
          </a:p>
          <a:p>
            <a:r>
              <a:rPr lang="en-US" dirty="0" err="1"/>
              <a:t>John.Flynn@seai.ie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1719AE-8766-374E-8611-1CC56F602CD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3944112" y="39390639"/>
            <a:ext cx="3786676" cy="1955304"/>
          </a:xfrm>
        </p:spPr>
        <p:txBody>
          <a:bodyPr/>
          <a:lstStyle/>
          <a:p>
            <a:r>
              <a:rPr lang="en-US" dirty="0">
                <a:hlinkClick r:id="rId7"/>
              </a:rPr>
              <a:t>www.netwellcasala.org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www.louthcoco.ie</a:t>
            </a:r>
            <a:endParaRPr lang="en-US" dirty="0"/>
          </a:p>
          <a:p>
            <a:r>
              <a:rPr lang="en-US" dirty="0" err="1"/>
              <a:t>www.seai.ie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C8D82F-4E9E-C742-ADB9-DB27061C9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4124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71831-82E9-234C-B132-8E494D98C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50" y="36255453"/>
            <a:ext cx="3771967" cy="24308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1F76A1-9919-9948-B8DC-397FD708088F}"/>
              </a:ext>
            </a:extLst>
          </p:cNvPr>
          <p:cNvSpPr txBox="1"/>
          <p:nvPr/>
        </p:nvSpPr>
        <p:spPr>
          <a:xfrm>
            <a:off x="1254882" y="10441385"/>
            <a:ext cx="12926879" cy="66333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Introduction</a:t>
            </a:r>
          </a:p>
          <a:p>
            <a:r>
              <a:rPr lang="en-US" sz="1600" dirty="0"/>
              <a:t>,</a:t>
            </a:r>
          </a:p>
          <a:p>
            <a:pPr marL="857250" indent="-857250">
              <a:buFont typeface="Wingdings" pitchFamily="2" charset="2"/>
              <a:buChar char="Ø"/>
            </a:pPr>
            <a:endParaRPr lang="en-US" sz="1600" dirty="0"/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New </a:t>
            </a:r>
            <a:r>
              <a:rPr lang="en-US" sz="3600" dirty="0" err="1"/>
              <a:t>programmes</a:t>
            </a:r>
            <a:r>
              <a:rPr lang="en-US" sz="3600" dirty="0"/>
              <a:t> and learnings are needed for clean, renewable, local, and smart energy adoption.</a:t>
            </a:r>
          </a:p>
          <a:p>
            <a:r>
              <a:rPr lang="en-US" sz="3600" dirty="0"/>
              <a:t>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Achieving successful energy efficiency savings requires the mobilization of all community sectors</a:t>
            </a:r>
          </a:p>
          <a:p>
            <a:endParaRPr lang="en-US" sz="3600" dirty="0"/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 All stakeholders are not equally informed, motivated or empowered to contribute to targets set by policymakers.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AC5303-8461-C948-B41B-8C4F1E366707}"/>
              </a:ext>
            </a:extLst>
          </p:cNvPr>
          <p:cNvSpPr txBox="1"/>
          <p:nvPr/>
        </p:nvSpPr>
        <p:spPr>
          <a:xfrm>
            <a:off x="14394514" y="10441385"/>
            <a:ext cx="13847233" cy="66949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/>
              <a:t>Objectives</a:t>
            </a:r>
          </a:p>
          <a:p>
            <a:r>
              <a:rPr lang="en-US" sz="3600" dirty="0"/>
              <a:t>Use a Living Lab approach to:</a:t>
            </a:r>
          </a:p>
          <a:p>
            <a:endParaRPr lang="en-US" sz="3600" dirty="0"/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Harness the synergistic potential of local authority, business, community and other public sector energy projects, acting in unison to deploy multiple measures which might not otherwise have been possible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Encourage  investment behavior relating to structural energy efficiency works in both domestic and non-domestic settings.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IE" sz="3600" dirty="0"/>
              <a:t>Facilitate</a:t>
            </a:r>
            <a:r>
              <a:rPr lang="en-US" sz="3600" dirty="0"/>
              <a:t> participating energy suppliers to engage in the delivery of energy credits to community energy projects</a:t>
            </a:r>
            <a:endParaRPr lang="en-IE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DCBC09-8B0B-4743-9900-7BE9DC2470FE}"/>
              </a:ext>
            </a:extLst>
          </p:cNvPr>
          <p:cNvSpPr txBox="1"/>
          <p:nvPr/>
        </p:nvSpPr>
        <p:spPr>
          <a:xfrm>
            <a:off x="9336267" y="17331421"/>
            <a:ext cx="11582966" cy="835690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Method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A pilot Community Energy Grant (CEG) scheme, led by the local authority Energy Team,  in partnership with </a:t>
            </a:r>
            <a:r>
              <a:rPr lang="en-US" sz="3600" dirty="0" err="1"/>
              <a:t>NetwellCASALA</a:t>
            </a:r>
            <a:r>
              <a:rPr lang="en-US" sz="3600" dirty="0"/>
              <a:t> Living Lab at Dundalk Institute of Technology (DKIT), collaborating with local community groups, private and public sector </a:t>
            </a:r>
            <a:r>
              <a:rPr lang="en-US" sz="3600" dirty="0" err="1"/>
              <a:t>organisations</a:t>
            </a:r>
            <a:r>
              <a:rPr lang="en-US" sz="3600" dirty="0"/>
              <a:t> and individual citizens.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Regular co-stakeholder planning and cooperation meetings as a central engagement method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dirty="0"/>
              <a:t>BER reviews and energy use evaluations provided quantitative evidence of achieved energy savings</a:t>
            </a:r>
            <a:endParaRPr lang="en-IE" sz="3600" dirty="0"/>
          </a:p>
          <a:p>
            <a:pPr marL="857250" indent="-857250">
              <a:buFont typeface="Wingdings" pitchFamily="2" charset="2"/>
              <a:buChar char="Ø"/>
            </a:pPr>
            <a:r>
              <a:rPr lang="en-IE" sz="3600" dirty="0"/>
              <a:t>Focus groups, case studies  and interviews with participant stakeholders were also conducted at the conclusion of each annual project.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65D91A-3DE9-8A43-BF42-A88FF8682C7D}"/>
              </a:ext>
            </a:extLst>
          </p:cNvPr>
          <p:cNvSpPr txBox="1"/>
          <p:nvPr/>
        </p:nvSpPr>
        <p:spPr>
          <a:xfrm>
            <a:off x="1467637" y="26131589"/>
            <a:ext cx="12476476" cy="12234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en-US" dirty="0"/>
              <a:t>Results</a:t>
            </a:r>
          </a:p>
          <a:p>
            <a:endParaRPr lang="en-US" sz="4000" dirty="0"/>
          </a:p>
          <a:p>
            <a:r>
              <a:rPr lang="en-US" sz="4000" dirty="0"/>
              <a:t>Between 2015 and 2019, structural works completed included:</a:t>
            </a:r>
          </a:p>
          <a:p>
            <a:endParaRPr lang="en-US" sz="4000" dirty="0"/>
          </a:p>
          <a:p>
            <a:pPr marL="857250" indent="-857250">
              <a:buFont typeface="Wingdings" pitchFamily="2" charset="2"/>
              <a:buChar char="Ø"/>
            </a:pPr>
            <a:r>
              <a:rPr lang="en-US" sz="4000" dirty="0"/>
              <a:t>Domestic upgrades (n=592), in both private and local authority homes,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4000" dirty="0"/>
              <a:t>A range of non-domestic upgrade projects (n=69) encompassing private, public and voluntary/community </a:t>
            </a:r>
            <a:r>
              <a:rPr lang="en-US" sz="4000" dirty="0" err="1"/>
              <a:t>organisations</a:t>
            </a:r>
            <a:r>
              <a:rPr lang="en-US" sz="4000" dirty="0"/>
              <a:t>.</a:t>
            </a:r>
            <a:r>
              <a:rPr lang="en-IE" sz="4000" dirty="0"/>
              <a:t>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Success is further reflected in:</a:t>
            </a:r>
          </a:p>
          <a:p>
            <a:endParaRPr lang="en-US" sz="4000" dirty="0"/>
          </a:p>
          <a:p>
            <a:pPr marL="857250" indent="-857250">
              <a:buFont typeface="Wingdings" pitchFamily="2" charset="2"/>
              <a:buChar char="Ø"/>
            </a:pPr>
            <a:r>
              <a:rPr lang="en-US" sz="4000" dirty="0"/>
              <a:t>10.7 GWh in energy savings delivered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4000" dirty="0"/>
              <a:t>Saving of 4,031 Tons of CO</a:t>
            </a:r>
            <a:r>
              <a:rPr lang="en-US" sz="4000" baseline="-25000" dirty="0"/>
              <a:t>2 </a:t>
            </a:r>
            <a:r>
              <a:rPr lang="en-US" sz="4000" dirty="0"/>
              <a:t>emissions</a:t>
            </a:r>
            <a:r>
              <a:rPr lang="en-IE" sz="4000" dirty="0"/>
              <a:t>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IE" sz="4000" dirty="0"/>
              <a:t>Improved community-based energy knowledge and awareness, evidenced by repeat CEG project submissions by community stakeholders</a:t>
            </a:r>
          </a:p>
          <a:p>
            <a:pPr marL="857250" indent="-857250">
              <a:buFont typeface="Wingdings" pitchFamily="2" charset="2"/>
              <a:buChar char="Ø"/>
            </a:pPr>
            <a:endParaRPr 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C77971-CD9E-084E-9A4E-5DF8CB9CE52F}"/>
              </a:ext>
            </a:extLst>
          </p:cNvPr>
          <p:cNvSpPr txBox="1"/>
          <p:nvPr/>
        </p:nvSpPr>
        <p:spPr>
          <a:xfrm>
            <a:off x="14394515" y="26131589"/>
            <a:ext cx="13991594" cy="88655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Conclusion</a:t>
            </a:r>
          </a:p>
          <a:p>
            <a:endParaRPr lang="en-US" sz="3600" dirty="0"/>
          </a:p>
          <a:p>
            <a:r>
              <a:rPr lang="en-US" sz="3600" dirty="0"/>
              <a:t>The piloted CEG multi-stakeholder collaborative engagement model is informing the Irish strategic response to climate change. One result is the scheduled roll out of a substantial and effective national Energy Efficiency Upgrade scheme, supporting regional stakeholders to co-create better and more sustainable communities in which to live and work. </a:t>
            </a:r>
          </a:p>
          <a:p>
            <a:endParaRPr lang="en-US" sz="3600" dirty="0"/>
          </a:p>
          <a:p>
            <a:r>
              <a:rPr lang="en-US" sz="3600" dirty="0"/>
              <a:t>The replication of community and citizen-centered program models should facilitate continued  co-learning, mentoring, problem-solving and peer support for sustained energy efficiency behavior change ensuring local and regional communities can contribute to the delivery of national and international targets set for 2030 and beyond.</a:t>
            </a:r>
            <a:endParaRPr lang="en-IE" sz="3600" dirty="0"/>
          </a:p>
          <a:p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B832667-5A53-2749-B3E8-53799FECEE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17691" y="40031383"/>
            <a:ext cx="5956300" cy="773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C256D6-260F-CD44-B9CC-D6F3795FBB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774" y="38478477"/>
            <a:ext cx="2452854" cy="3068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F61A3-DF2A-5B45-821B-B86A34EB463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0598" r="8262" b="11097"/>
          <a:stretch/>
        </p:blipFill>
        <p:spPr>
          <a:xfrm>
            <a:off x="1235618" y="17242147"/>
            <a:ext cx="7901968" cy="3163829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25" name="Picture 11" descr="Y:\BEC2016\Photos of Project Buildings\Drogheda Historic Trail - Millmount.jpg">
            <a:extLst>
              <a:ext uri="{FF2B5EF4-FFF2-40B4-BE49-F238E27FC236}">
                <a16:creationId xmlns:a16="http://schemas.microsoft.com/office/drawing/2014/main" id="{91C0AA92-3F69-E34A-9365-82D62428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8462" y="22998333"/>
            <a:ext cx="3597180" cy="258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  <a:softEdge rad="1778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08160-152E-7947-A673-14A99FFEBBE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r="11996" b="16537"/>
          <a:stretch/>
        </p:blipFill>
        <p:spPr>
          <a:xfrm>
            <a:off x="5316585" y="20449103"/>
            <a:ext cx="3113137" cy="277894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7" name="Picture 2" descr="Y:\BEC2016\Photos of Project Buildings\18.01.17 007.jpg">
            <a:extLst>
              <a:ext uri="{FF2B5EF4-FFF2-40B4-BE49-F238E27FC236}">
                <a16:creationId xmlns:a16="http://schemas.microsoft.com/office/drawing/2014/main" id="{62D40815-982A-8C49-BDBB-F3F4969A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01514" y="35101663"/>
            <a:ext cx="3449178" cy="2586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2000" endPos="28000" dist="5000" dir="5400000" sy="-100000" algn="bl" rotWithShape="0"/>
            <a:softEdge rad="127000"/>
          </a:effectLst>
        </p:spPr>
      </p:pic>
      <p:pic>
        <p:nvPicPr>
          <p:cNvPr id="28" name="Picture 5" descr="Y:\BEC2016\Photos of Project Buildings\18.01.17 018.jpg">
            <a:extLst>
              <a:ext uri="{FF2B5EF4-FFF2-40B4-BE49-F238E27FC236}">
                <a16:creationId xmlns:a16="http://schemas.microsoft.com/office/drawing/2014/main" id="{57887233-933D-1447-AEAD-F94FD374F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/>
          <a:srcRect t="19187" b="15633"/>
          <a:stretch/>
        </p:blipFill>
        <p:spPr bwMode="auto">
          <a:xfrm>
            <a:off x="21284669" y="23055177"/>
            <a:ext cx="6656077" cy="285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524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1336D6-69BC-E54F-ABC8-6295302DD9E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1326"/>
          <a:stretch/>
        </p:blipFill>
        <p:spPr>
          <a:xfrm>
            <a:off x="21203083" y="20724539"/>
            <a:ext cx="3106052" cy="240081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17769-E011-B54F-A8EE-D69EC0B757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11317" y="20564788"/>
            <a:ext cx="2934668" cy="2360641"/>
          </a:xfrm>
          <a:prstGeom prst="rect">
            <a:avLst/>
          </a:prstGeom>
        </p:spPr>
      </p:pic>
      <p:pic>
        <p:nvPicPr>
          <p:cNvPr id="31" name="Picture 3" descr="Y:\BEC2016\Photos of Project Buildings\18.01.17 021.jpg">
            <a:extLst>
              <a:ext uri="{FF2B5EF4-FFF2-40B4-BE49-F238E27FC236}">
                <a16:creationId xmlns:a16="http://schemas.microsoft.com/office/drawing/2014/main" id="{4437DB00-32D2-394B-BB3F-F842DF22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507770" y="17419683"/>
            <a:ext cx="3338215" cy="2647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  <a:softEdge rad="114300"/>
          </a:effectLst>
        </p:spPr>
      </p:pic>
      <p:pic>
        <p:nvPicPr>
          <p:cNvPr id="32" name="Picture 6" descr="Y:\BEC2016\Photos of Project Buildings\18.01.17 023.jpg">
            <a:extLst>
              <a:ext uri="{FF2B5EF4-FFF2-40B4-BE49-F238E27FC236}">
                <a16:creationId xmlns:a16="http://schemas.microsoft.com/office/drawing/2014/main" id="{7ED1FBA1-B00E-A44D-8ACB-DB931040B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/>
          <a:srcRect t="24821" b="22166"/>
          <a:stretch/>
        </p:blipFill>
        <p:spPr bwMode="auto">
          <a:xfrm>
            <a:off x="5072546" y="23389810"/>
            <a:ext cx="3726824" cy="218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  <a:softEdge rad="165100"/>
          </a:effectLst>
        </p:spPr>
      </p:pic>
      <p:pic>
        <p:nvPicPr>
          <p:cNvPr id="33" name="Picture 2" descr="X:\nlynch\BECG 2015\SEAI Awards 2016.jpg">
            <a:extLst>
              <a:ext uri="{FF2B5EF4-FFF2-40B4-BE49-F238E27FC236}">
                <a16:creationId xmlns:a16="http://schemas.microsoft.com/office/drawing/2014/main" id="{81F783C7-07AE-0542-8A88-453A57D8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250692" y="34997093"/>
            <a:ext cx="2241373" cy="2867329"/>
          </a:xfrm>
          <a:prstGeom prst="rect">
            <a:avLst/>
          </a:prstGeom>
          <a:noFill/>
          <a:effectLst>
            <a:softEdge rad="2540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67A69F-78D8-F541-9A5D-BFC40892E5CD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4004"/>
          <a:stretch/>
        </p:blipFill>
        <p:spPr>
          <a:xfrm>
            <a:off x="1663044" y="20449103"/>
            <a:ext cx="2983952" cy="26023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B2E78C-DBE1-6D40-B11F-05EF172033D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588822" y="17438873"/>
            <a:ext cx="2490377" cy="31844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4625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SPCR">
      <a:dk1>
        <a:srgbClr val="000000"/>
      </a:dk1>
      <a:lt1>
        <a:srgbClr val="FFFFFF"/>
      </a:lt1>
      <a:dk2>
        <a:srgbClr val="000000"/>
      </a:dk2>
      <a:lt2>
        <a:srgbClr val="CCCECD"/>
      </a:lt2>
      <a:accent1>
        <a:srgbClr val="00698A"/>
      </a:accent1>
      <a:accent2>
        <a:srgbClr val="3C93B6"/>
      </a:accent2>
      <a:accent3>
        <a:srgbClr val="E73C22"/>
      </a:accent3>
      <a:accent4>
        <a:srgbClr val="F59A00"/>
      </a:accent4>
      <a:accent5>
        <a:srgbClr val="FFDA00"/>
      </a:accent5>
      <a:accent6>
        <a:srgbClr val="D3EDFC"/>
      </a:accent6>
      <a:hlink>
        <a:srgbClr val="00698A"/>
      </a:hlink>
      <a:folHlink>
        <a:srgbClr val="3C93B6"/>
      </a:folHlink>
    </a:clrScheme>
    <a:fontScheme name="EURAC_designschriftart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312D78D873149B520499E8C1D5258" ma:contentTypeVersion="7" ma:contentTypeDescription="Create a new document." ma:contentTypeScope="" ma:versionID="fd29a89f16c6b4fe6dfc3698d766c916">
  <xsd:schema xmlns:xsd="http://www.w3.org/2001/XMLSchema" xmlns:xs="http://www.w3.org/2001/XMLSchema" xmlns:p="http://schemas.microsoft.com/office/2006/metadata/properties" xmlns:ns2="cf81457c-0558-4481-b558-a85eed43b93b" targetNamespace="http://schemas.microsoft.com/office/2006/metadata/properties" ma:root="true" ma:fieldsID="226a5710ff88af237a02091af181f404" ns2:_="">
    <xsd:import namespace="cf81457c-0558-4481-b558-a85eed43b9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1457c-0558-4481-b558-a85eed43b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655E4-F33C-42D9-AA9E-F74750B2B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2B64FA-FA35-49B9-AF81-919F9FDAFD0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cf81457c-0558-4481-b558-a85eed43b93b"/>
  </ds:schemaRefs>
</ds:datastoreItem>
</file>

<file path=customXml/itemProps3.xml><?xml version="1.0" encoding="utf-8"?>
<ds:datastoreItem xmlns:ds="http://schemas.openxmlformats.org/officeDocument/2006/customXml" ds:itemID="{C6D69D90-F778-4981-8792-2DC607DFF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1457c-0558-4481-b558-a85eed43b9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502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Better Energy Communities: Implementation of a Community Energy Grant Pilot Programme in Ireland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SSPCR_poster</dc:title>
  <dc:subject/>
  <dc:creator/>
  <cp:keywords/>
  <dc:description/>
  <cp:lastModifiedBy>Suzanne Smith</cp:lastModifiedBy>
  <cp:revision>68</cp:revision>
  <cp:lastPrinted>2019-10-24T16:12:24Z</cp:lastPrinted>
  <dcterms:created xsi:type="dcterms:W3CDTF">2017-01-26T08:37:29Z</dcterms:created>
  <dcterms:modified xsi:type="dcterms:W3CDTF">2025-01-22T14:52:49Z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0x010100426312D78D873149B520499E8C1D5258</vt:lpwstr>
  </property>
</Properties>
</file>