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56" r:id="rId5"/>
  </p:sldIdLst>
  <p:sldSz cx="32040513" cy="449992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00CC"/>
    <a:srgbClr val="7B2323"/>
    <a:srgbClr val="0000FF"/>
    <a:srgbClr val="3366FF"/>
    <a:srgbClr val="000099"/>
    <a:srgbClr val="000066"/>
    <a:srgbClr val="003399"/>
    <a:srgbClr val="0035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30" d="100"/>
          <a:sy n="30" d="100"/>
        </p:scale>
        <p:origin x="396" y="-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tricia McAleer" userId="cabfc4fb-fd24-4f0b-8b36-2d5b19428af0" providerId="ADAL" clId="{AC4AB5F8-A3AC-44FC-85C9-9CC66D906632}"/>
    <pc:docChg chg="modSld">
      <pc:chgData name="Patricia McAleer" userId="cabfc4fb-fd24-4f0b-8b36-2d5b19428af0" providerId="ADAL" clId="{AC4AB5F8-A3AC-44FC-85C9-9CC66D906632}" dt="2023-11-23T03:52:26.228" v="4" actId="1076"/>
      <pc:docMkLst>
        <pc:docMk/>
      </pc:docMkLst>
      <pc:sldChg chg="modSp mod">
        <pc:chgData name="Patricia McAleer" userId="cabfc4fb-fd24-4f0b-8b36-2d5b19428af0" providerId="ADAL" clId="{AC4AB5F8-A3AC-44FC-85C9-9CC66D906632}" dt="2023-11-23T03:52:26.228" v="4" actId="1076"/>
        <pc:sldMkLst>
          <pc:docMk/>
          <pc:sldMk cId="2400428299" sldId="256"/>
        </pc:sldMkLst>
        <pc:spChg chg="mod">
          <ac:chgData name="Patricia McAleer" userId="cabfc4fb-fd24-4f0b-8b36-2d5b19428af0" providerId="ADAL" clId="{AC4AB5F8-A3AC-44FC-85C9-9CC66D906632}" dt="2023-11-23T03:52:26.228" v="4" actId="1076"/>
          <ac:spMkLst>
            <pc:docMk/>
            <pc:sldMk cId="2400428299" sldId="256"/>
            <ac:spMk id="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3039" y="7364468"/>
            <a:ext cx="27234436" cy="15666414"/>
          </a:xfrm>
        </p:spPr>
        <p:txBody>
          <a:bodyPr anchor="b"/>
          <a:lstStyle>
            <a:lvl1pPr algn="ctr">
              <a:defRPr sz="210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05064" y="23635039"/>
            <a:ext cx="24030385" cy="10864405"/>
          </a:xfrm>
        </p:spPr>
        <p:txBody>
          <a:bodyPr/>
          <a:lstStyle>
            <a:lvl1pPr marL="0" indent="0" algn="ctr">
              <a:buNone/>
              <a:defRPr sz="8410"/>
            </a:lvl1pPr>
            <a:lvl2pPr marL="1602029" indent="0" algn="ctr">
              <a:buNone/>
              <a:defRPr sz="7008"/>
            </a:lvl2pPr>
            <a:lvl3pPr marL="3204058" indent="0" algn="ctr">
              <a:buNone/>
              <a:defRPr sz="6307"/>
            </a:lvl3pPr>
            <a:lvl4pPr marL="4806086" indent="0" algn="ctr">
              <a:buNone/>
              <a:defRPr sz="5606"/>
            </a:lvl4pPr>
            <a:lvl5pPr marL="6408115" indent="0" algn="ctr">
              <a:buNone/>
              <a:defRPr sz="5606"/>
            </a:lvl5pPr>
            <a:lvl6pPr marL="8010144" indent="0" algn="ctr">
              <a:buNone/>
              <a:defRPr sz="5606"/>
            </a:lvl6pPr>
            <a:lvl7pPr marL="9612173" indent="0" algn="ctr">
              <a:buNone/>
              <a:defRPr sz="5606"/>
            </a:lvl7pPr>
            <a:lvl8pPr marL="11214202" indent="0" algn="ctr">
              <a:buNone/>
              <a:defRPr sz="5606"/>
            </a:lvl8pPr>
            <a:lvl9pPr marL="12816230" indent="0" algn="ctr">
              <a:buNone/>
              <a:defRPr sz="560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E82E-3B95-46D6-8642-50F8429CF400}" type="datetimeFigureOut">
              <a:rPr lang="en-IE" smtClean="0"/>
              <a:t>23/11/2023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AB2D-77E6-440A-8956-B50057737FE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9786131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E82E-3B95-46D6-8642-50F8429CF400}" type="datetimeFigureOut">
              <a:rPr lang="en-IE" smtClean="0"/>
              <a:t>23/11/2023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AB2D-77E6-440A-8956-B50057737FE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715192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28994" y="2395795"/>
            <a:ext cx="6908736" cy="3813480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2787" y="2395795"/>
            <a:ext cx="20325700" cy="3813480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E82E-3B95-46D6-8642-50F8429CF400}" type="datetimeFigureOut">
              <a:rPr lang="en-IE" smtClean="0"/>
              <a:t>23/11/2023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AB2D-77E6-440A-8956-B50057737FE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8286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E82E-3B95-46D6-8642-50F8429CF400}" type="datetimeFigureOut">
              <a:rPr lang="en-IE" smtClean="0"/>
              <a:t>23/11/2023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AB2D-77E6-440A-8956-B50057737FE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677292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6099" y="11218582"/>
            <a:ext cx="27634942" cy="18718445"/>
          </a:xfrm>
        </p:spPr>
        <p:txBody>
          <a:bodyPr anchor="b"/>
          <a:lstStyle>
            <a:lvl1pPr>
              <a:defRPr sz="210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86099" y="30114111"/>
            <a:ext cx="27634942" cy="9843588"/>
          </a:xfrm>
        </p:spPr>
        <p:txBody>
          <a:bodyPr/>
          <a:lstStyle>
            <a:lvl1pPr marL="0" indent="0">
              <a:buNone/>
              <a:defRPr sz="8410">
                <a:solidFill>
                  <a:schemeClr val="tx1"/>
                </a:solidFill>
              </a:defRPr>
            </a:lvl1pPr>
            <a:lvl2pPr marL="1602029" indent="0">
              <a:buNone/>
              <a:defRPr sz="7008">
                <a:solidFill>
                  <a:schemeClr val="tx1">
                    <a:tint val="75000"/>
                  </a:schemeClr>
                </a:solidFill>
              </a:defRPr>
            </a:lvl2pPr>
            <a:lvl3pPr marL="3204058" indent="0">
              <a:buNone/>
              <a:defRPr sz="6307">
                <a:solidFill>
                  <a:schemeClr val="tx1">
                    <a:tint val="75000"/>
                  </a:schemeClr>
                </a:solidFill>
              </a:defRPr>
            </a:lvl3pPr>
            <a:lvl4pPr marL="4806086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4pPr>
            <a:lvl5pPr marL="6408115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5pPr>
            <a:lvl6pPr marL="8010144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6pPr>
            <a:lvl7pPr marL="9612173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7pPr>
            <a:lvl8pPr marL="11214202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8pPr>
            <a:lvl9pPr marL="12816230" indent="0">
              <a:buNone/>
              <a:defRPr sz="560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E82E-3B95-46D6-8642-50F8429CF400}" type="datetimeFigureOut">
              <a:rPr lang="en-IE" smtClean="0"/>
              <a:t>23/11/2023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AB2D-77E6-440A-8956-B50057737FE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02703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2785" y="11978973"/>
            <a:ext cx="13617218" cy="285516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20510" y="11978973"/>
            <a:ext cx="13617218" cy="285516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E82E-3B95-46D6-8642-50F8429CF400}" type="datetimeFigureOut">
              <a:rPr lang="en-IE" smtClean="0"/>
              <a:t>23/11/2023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AB2D-77E6-440A-8956-B50057737FE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955117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395804"/>
            <a:ext cx="27634942" cy="8697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6962" y="11031075"/>
            <a:ext cx="13554637" cy="5406160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6962" y="16437235"/>
            <a:ext cx="13554637" cy="241766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220512" y="11031075"/>
            <a:ext cx="13621391" cy="5406160"/>
          </a:xfrm>
        </p:spPr>
        <p:txBody>
          <a:bodyPr anchor="b"/>
          <a:lstStyle>
            <a:lvl1pPr marL="0" indent="0">
              <a:buNone/>
              <a:defRPr sz="8410" b="1"/>
            </a:lvl1pPr>
            <a:lvl2pPr marL="1602029" indent="0">
              <a:buNone/>
              <a:defRPr sz="7008" b="1"/>
            </a:lvl2pPr>
            <a:lvl3pPr marL="3204058" indent="0">
              <a:buNone/>
              <a:defRPr sz="6307" b="1"/>
            </a:lvl3pPr>
            <a:lvl4pPr marL="4806086" indent="0">
              <a:buNone/>
              <a:defRPr sz="5606" b="1"/>
            </a:lvl4pPr>
            <a:lvl5pPr marL="6408115" indent="0">
              <a:buNone/>
              <a:defRPr sz="5606" b="1"/>
            </a:lvl5pPr>
            <a:lvl6pPr marL="8010144" indent="0">
              <a:buNone/>
              <a:defRPr sz="5606" b="1"/>
            </a:lvl6pPr>
            <a:lvl7pPr marL="9612173" indent="0">
              <a:buNone/>
              <a:defRPr sz="5606" b="1"/>
            </a:lvl7pPr>
            <a:lvl8pPr marL="11214202" indent="0">
              <a:buNone/>
              <a:defRPr sz="5606" b="1"/>
            </a:lvl8pPr>
            <a:lvl9pPr marL="12816230" indent="0">
              <a:buNone/>
              <a:defRPr sz="5606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220512" y="16437235"/>
            <a:ext cx="13621391" cy="2417669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E82E-3B95-46D6-8642-50F8429CF400}" type="datetimeFigureOut">
              <a:rPr lang="en-IE" smtClean="0"/>
              <a:t>23/11/2023</a:t>
            </a:fld>
            <a:endParaRPr lang="en-IE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AB2D-77E6-440A-8956-B50057737FE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29541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E82E-3B95-46D6-8642-50F8429CF400}" type="datetimeFigureOut">
              <a:rPr lang="en-IE" smtClean="0"/>
              <a:t>23/11/2023</a:t>
            </a:fld>
            <a:endParaRPr lang="en-I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AB2D-77E6-440A-8956-B50057737FE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9211174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E82E-3B95-46D6-8642-50F8429CF400}" type="datetimeFigureOut">
              <a:rPr lang="en-IE" smtClean="0"/>
              <a:t>23/11/2023</a:t>
            </a:fld>
            <a:endParaRPr lang="en-IE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AB2D-77E6-440A-8956-B50057737FE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505082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999952"/>
            <a:ext cx="10333899" cy="10499831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621391" y="6479072"/>
            <a:ext cx="16220510" cy="31978651"/>
          </a:xfrm>
        </p:spPr>
        <p:txBody>
          <a:bodyPr/>
          <a:lstStyle>
            <a:lvl1pPr>
              <a:defRPr sz="11213"/>
            </a:lvl1pPr>
            <a:lvl2pPr>
              <a:defRPr sz="9811"/>
            </a:lvl2pPr>
            <a:lvl3pPr>
              <a:defRPr sz="8410"/>
            </a:lvl3pPr>
            <a:lvl4pPr>
              <a:defRPr sz="7008"/>
            </a:lvl4pPr>
            <a:lvl5pPr>
              <a:defRPr sz="7008"/>
            </a:lvl5pPr>
            <a:lvl6pPr>
              <a:defRPr sz="7008"/>
            </a:lvl6pPr>
            <a:lvl7pPr>
              <a:defRPr sz="7008"/>
            </a:lvl7pPr>
            <a:lvl8pPr>
              <a:defRPr sz="7008"/>
            </a:lvl8pPr>
            <a:lvl9pPr>
              <a:defRPr sz="7008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3499783"/>
            <a:ext cx="10333899" cy="25010017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E82E-3B95-46D6-8642-50F8429CF400}" type="datetimeFigureOut">
              <a:rPr lang="en-IE" smtClean="0"/>
              <a:t>23/11/2023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AB2D-77E6-440A-8956-B50057737FE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877127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6959" y="2999952"/>
            <a:ext cx="10333899" cy="10499831"/>
          </a:xfrm>
        </p:spPr>
        <p:txBody>
          <a:bodyPr anchor="b"/>
          <a:lstStyle>
            <a:lvl1pPr>
              <a:defRPr sz="1121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621391" y="6479072"/>
            <a:ext cx="16220510" cy="31978651"/>
          </a:xfrm>
        </p:spPr>
        <p:txBody>
          <a:bodyPr anchor="t"/>
          <a:lstStyle>
            <a:lvl1pPr marL="0" indent="0">
              <a:buNone/>
              <a:defRPr sz="11213"/>
            </a:lvl1pPr>
            <a:lvl2pPr marL="1602029" indent="0">
              <a:buNone/>
              <a:defRPr sz="9811"/>
            </a:lvl2pPr>
            <a:lvl3pPr marL="3204058" indent="0">
              <a:buNone/>
              <a:defRPr sz="8410"/>
            </a:lvl3pPr>
            <a:lvl4pPr marL="4806086" indent="0">
              <a:buNone/>
              <a:defRPr sz="7008"/>
            </a:lvl4pPr>
            <a:lvl5pPr marL="6408115" indent="0">
              <a:buNone/>
              <a:defRPr sz="7008"/>
            </a:lvl5pPr>
            <a:lvl6pPr marL="8010144" indent="0">
              <a:buNone/>
              <a:defRPr sz="7008"/>
            </a:lvl6pPr>
            <a:lvl7pPr marL="9612173" indent="0">
              <a:buNone/>
              <a:defRPr sz="7008"/>
            </a:lvl7pPr>
            <a:lvl8pPr marL="11214202" indent="0">
              <a:buNone/>
              <a:defRPr sz="7008"/>
            </a:lvl8pPr>
            <a:lvl9pPr marL="12816230" indent="0">
              <a:buNone/>
              <a:defRPr sz="7008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06959" y="13499783"/>
            <a:ext cx="10333899" cy="25010017"/>
          </a:xfrm>
        </p:spPr>
        <p:txBody>
          <a:bodyPr/>
          <a:lstStyle>
            <a:lvl1pPr marL="0" indent="0">
              <a:buNone/>
              <a:defRPr sz="5606"/>
            </a:lvl1pPr>
            <a:lvl2pPr marL="1602029" indent="0">
              <a:buNone/>
              <a:defRPr sz="4906"/>
            </a:lvl2pPr>
            <a:lvl3pPr marL="3204058" indent="0">
              <a:buNone/>
              <a:defRPr sz="4205"/>
            </a:lvl3pPr>
            <a:lvl4pPr marL="4806086" indent="0">
              <a:buNone/>
              <a:defRPr sz="3504"/>
            </a:lvl4pPr>
            <a:lvl5pPr marL="6408115" indent="0">
              <a:buNone/>
              <a:defRPr sz="3504"/>
            </a:lvl5pPr>
            <a:lvl6pPr marL="8010144" indent="0">
              <a:buNone/>
              <a:defRPr sz="3504"/>
            </a:lvl6pPr>
            <a:lvl7pPr marL="9612173" indent="0">
              <a:buNone/>
              <a:defRPr sz="3504"/>
            </a:lvl7pPr>
            <a:lvl8pPr marL="11214202" indent="0">
              <a:buNone/>
              <a:defRPr sz="3504"/>
            </a:lvl8pPr>
            <a:lvl9pPr marL="12816230" indent="0">
              <a:buNone/>
              <a:defRPr sz="3504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E82E-3B95-46D6-8642-50F8429CF400}" type="datetimeFigureOut">
              <a:rPr lang="en-IE" smtClean="0"/>
              <a:t>23/11/2023</a:t>
            </a:fld>
            <a:endParaRPr lang="en-IE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E4AB2D-77E6-440A-8956-B50057737FE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25811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2786" y="2395804"/>
            <a:ext cx="27634942" cy="86977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2786" y="11978973"/>
            <a:ext cx="27634942" cy="28551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02785" y="41707671"/>
            <a:ext cx="7209115" cy="23957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6EE82E-3B95-46D6-8642-50F8429CF400}" type="datetimeFigureOut">
              <a:rPr lang="en-IE" smtClean="0"/>
              <a:t>23/11/2023</a:t>
            </a:fld>
            <a:endParaRPr lang="en-IE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613420" y="41707671"/>
            <a:ext cx="10813673" cy="23957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628613" y="41707671"/>
            <a:ext cx="7209115" cy="23957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0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4AB2D-77E6-440A-8956-B50057737FE8}" type="slidenum">
              <a:rPr lang="en-IE" smtClean="0"/>
              <a:t>‹#›</a:t>
            </a:fld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85399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3204058" rtl="0" eaLnBrk="1" latinLnBrk="0" hangingPunct="1">
        <a:lnSpc>
          <a:spcPct val="90000"/>
        </a:lnSpc>
        <a:spcBef>
          <a:spcPct val="0"/>
        </a:spcBef>
        <a:buNone/>
        <a:defRPr sz="154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1014" indent="-801014" algn="l" defTabSz="3204058" rtl="0" eaLnBrk="1" latinLnBrk="0" hangingPunct="1">
        <a:lnSpc>
          <a:spcPct val="90000"/>
        </a:lnSpc>
        <a:spcBef>
          <a:spcPts val="3504"/>
        </a:spcBef>
        <a:buFont typeface="Arial" panose="020B0604020202020204" pitchFamily="34" charset="0"/>
        <a:buChar char="•"/>
        <a:defRPr sz="9811" kern="1200">
          <a:solidFill>
            <a:schemeClr val="tx1"/>
          </a:solidFill>
          <a:latin typeface="+mn-lt"/>
          <a:ea typeface="+mn-ea"/>
          <a:cs typeface="+mn-cs"/>
        </a:defRPr>
      </a:lvl1pPr>
      <a:lvl2pPr marL="2403043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8410" kern="1200">
          <a:solidFill>
            <a:schemeClr val="tx1"/>
          </a:solidFill>
          <a:latin typeface="+mn-lt"/>
          <a:ea typeface="+mn-ea"/>
          <a:cs typeface="+mn-cs"/>
        </a:defRPr>
      </a:lvl2pPr>
      <a:lvl3pPr marL="4005072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7008" kern="1200">
          <a:solidFill>
            <a:schemeClr val="tx1"/>
          </a:solidFill>
          <a:latin typeface="+mn-lt"/>
          <a:ea typeface="+mn-ea"/>
          <a:cs typeface="+mn-cs"/>
        </a:defRPr>
      </a:lvl3pPr>
      <a:lvl4pPr marL="5607101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7209130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811158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10413187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2015216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3617245" indent="-801014" algn="l" defTabSz="3204058" rtl="0" eaLnBrk="1" latinLnBrk="0" hangingPunct="1">
        <a:lnSpc>
          <a:spcPct val="90000"/>
        </a:lnSpc>
        <a:spcBef>
          <a:spcPts val="1752"/>
        </a:spcBef>
        <a:buFont typeface="Arial" panose="020B0604020202020204" pitchFamily="34" charset="0"/>
        <a:buChar char="•"/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1pPr>
      <a:lvl2pPr marL="1602029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2pPr>
      <a:lvl3pPr marL="3204058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3pPr>
      <a:lvl4pPr marL="4806086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4pPr>
      <a:lvl5pPr marL="6408115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5pPr>
      <a:lvl6pPr marL="8010144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6pPr>
      <a:lvl7pPr marL="9612173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7pPr>
      <a:lvl8pPr marL="11214202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8pPr>
      <a:lvl9pPr marL="12816230" algn="l" defTabSz="3204058" rtl="0" eaLnBrk="1" latinLnBrk="0" hangingPunct="1">
        <a:defRPr sz="63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460375" y="548119"/>
            <a:ext cx="30960000" cy="6126480"/>
          </a:xfrm>
          <a:prstGeom prst="roundRect">
            <a:avLst/>
          </a:prstGeom>
          <a:solidFill>
            <a:srgbClr val="000066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E" sz="5400" b="1" dirty="0">
                <a:latin typeface="Arial" panose="020B0604020202020204" pitchFamily="34" charset="0"/>
                <a:cs typeface="Arial" panose="020B0604020202020204" pitchFamily="34" charset="0"/>
              </a:rPr>
              <a:t>The Role of Telephone Triage Nurses in Supporting People with Multimorbidity to Digitally Self-Manage Their Health</a:t>
            </a:r>
          </a:p>
          <a:p>
            <a:pPr algn="ctr"/>
            <a:endParaRPr lang="en-IE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IE" sz="4800" dirty="0">
                <a:latin typeface="Arial" panose="020B0604020202020204" pitchFamily="34" charset="0"/>
                <a:cs typeface="Arial" panose="020B0604020202020204" pitchFamily="34" charset="0"/>
              </a:rPr>
              <a:t>Patricia McAleer</a:t>
            </a:r>
            <a:r>
              <a:rPr lang="en-IE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IE" sz="4800" dirty="0">
                <a:latin typeface="Arial" panose="020B0604020202020204" pitchFamily="34" charset="0"/>
                <a:cs typeface="Arial" panose="020B0604020202020204" pitchFamily="34" charset="0"/>
              </a:rPr>
              <a:t>, Julie Doyle</a:t>
            </a:r>
            <a:r>
              <a:rPr lang="en-IE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IE" sz="4800" dirty="0">
                <a:latin typeface="Arial" panose="020B0604020202020204" pitchFamily="34" charset="0"/>
                <a:cs typeface="Arial" panose="020B0604020202020204" pitchFamily="34" charset="0"/>
              </a:rPr>
              <a:t>, John Dinsmore</a:t>
            </a:r>
            <a:r>
              <a:rPr lang="en-IE" sz="48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  <a:p>
            <a:pPr algn="ctr"/>
            <a:r>
              <a:rPr lang="en-IE" sz="3200" dirty="0">
                <a:latin typeface="Arial" panose="020B0604020202020204" pitchFamily="34" charset="0"/>
                <a:cs typeface="Arial" panose="020B0604020202020204" pitchFamily="34" charset="0"/>
              </a:rPr>
              <a:t>1 NetwellCASALA, Dundalk Institute of Technology</a:t>
            </a:r>
          </a:p>
          <a:p>
            <a:pPr algn="ctr"/>
            <a:r>
              <a:rPr lang="en-IE" sz="32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Trinity Centre for Practice in Healthcare Innovation, Trinity College Dublin</a:t>
            </a:r>
            <a:endParaRPr lang="en-IE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IE" sz="3200" dirty="0">
                <a:latin typeface="Arial" panose="020B0604020202020204" pitchFamily="34" charset="0"/>
                <a:cs typeface="Arial" panose="020B0604020202020204" pitchFamily="34" charset="0"/>
              </a:rPr>
              <a:t>patricia.mcaleer@dkit.ie</a:t>
            </a:r>
          </a:p>
          <a:p>
            <a:pPr algn="ctr"/>
            <a:endParaRPr lang="en-IE" sz="4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IE" sz="4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49749" y="7062380"/>
            <a:ext cx="30941014" cy="37593609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 typeface="Courier New" panose="02070309020205020404" pitchFamily="49" charset="0"/>
              <a:buChar char="o"/>
            </a:pPr>
            <a:endParaRPr lang="en-IE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3138" y="3059302"/>
            <a:ext cx="5506659" cy="1800000"/>
          </a:xfrm>
          <a:prstGeom prst="rect">
            <a:avLst/>
          </a:prstGeom>
          <a:noFill/>
        </p:spPr>
      </p:pic>
      <p:sp>
        <p:nvSpPr>
          <p:cNvPr id="8" name="AutoShape 2" descr="blob:https://studentdkit-my.sharepoint.com/fc795231-662d-49e5-95c6-e733d17d4f4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IE" dirty="0"/>
          </a:p>
        </p:txBody>
      </p:sp>
      <p:sp>
        <p:nvSpPr>
          <p:cNvPr id="10" name="TextBox 9"/>
          <p:cNvSpPr txBox="1"/>
          <p:nvPr/>
        </p:nvSpPr>
        <p:spPr>
          <a:xfrm>
            <a:off x="1420838" y="7650366"/>
            <a:ext cx="60150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15" name="Rectangle 14"/>
          <p:cNvSpPr/>
          <p:nvPr/>
        </p:nvSpPr>
        <p:spPr>
          <a:xfrm>
            <a:off x="4007810" y="8414032"/>
            <a:ext cx="5256000" cy="1080000"/>
          </a:xfrm>
          <a:prstGeom prst="rect">
            <a:avLst/>
          </a:prstGeom>
          <a:solidFill>
            <a:srgbClr val="000099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800" b="1" dirty="0">
                <a:latin typeface="Trebuchet MS" panose="020B0603020202020204" pitchFamily="34" charset="0"/>
              </a:rPr>
              <a:t>Aim of the Study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4069" y="9944643"/>
            <a:ext cx="112980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IE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explore the role of a nurse-led telephone triage service in supporting digital self-management of multimorbid conditions.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16619" y="9903442"/>
            <a:ext cx="7020000" cy="4505948"/>
          </a:xfrm>
          <a:prstGeom prst="ellipse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22925314" y="8341444"/>
            <a:ext cx="5256000" cy="1080000"/>
          </a:xfrm>
          <a:prstGeom prst="rect">
            <a:avLst/>
          </a:prstGeom>
          <a:solidFill>
            <a:srgbClr val="000099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800" b="1" dirty="0">
                <a:latin typeface="Trebuchet MS" panose="020B0603020202020204" pitchFamily="34" charset="0"/>
              </a:rPr>
              <a:t>Background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7457" y="22245479"/>
            <a:ext cx="1524132" cy="1652159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73830" y="25100709"/>
            <a:ext cx="3900647" cy="2761727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852953" y="9785993"/>
            <a:ext cx="10906193" cy="24064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9820" y="23453044"/>
            <a:ext cx="1282838" cy="158400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19941317" y="9785993"/>
            <a:ext cx="11160000" cy="13057122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4563" y="3059302"/>
            <a:ext cx="4153867" cy="18000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0029020" y="10003034"/>
            <a:ext cx="10829494" cy="13388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IE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Remote monitoring of health is increasing, driven by an ageing population who frequently live with chronic illness.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IE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Multimorbidity (the presence of two or more chronic conditions) affects 50 million people in the EU, the occurrence of which increases with age. 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IE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Multimorbidity 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mposes a significant burden on those who live with it. That burden includes symptom monitoring, attending multiple medical appointments, managing numerous medications and following contradictory lifestyle advice.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cost and complexity of managing multimorbidity to healthcare systems, and shortages of medical staff, necessitate digital solutions to support people aged 65+ years to self-manage their illnesses.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However, older people with complex conditions can experience challenges in using digital technology: human support from a nurse-led telephone triage monitoring service offers a potential solution.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endParaRPr lang="en-US" sz="3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>
              <a:buFont typeface="Courier New" panose="02070309020205020404" pitchFamily="49" charset="0"/>
              <a:buChar char="o"/>
            </a:pPr>
            <a:endParaRPr lang="en-IE" sz="3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3765868" y="12625577"/>
            <a:ext cx="5256000" cy="1080000"/>
          </a:xfrm>
          <a:prstGeom prst="rect">
            <a:avLst/>
          </a:prstGeom>
          <a:solidFill>
            <a:srgbClr val="000099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800" b="1" dirty="0">
                <a:latin typeface="Trebuchet MS" panose="020B0603020202020204" pitchFamily="34" charset="0"/>
              </a:rPr>
              <a:t>Method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14349" y="27862436"/>
            <a:ext cx="950399" cy="1584000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50008" y="26307580"/>
            <a:ext cx="3607813" cy="3240000"/>
          </a:xfrm>
          <a:prstGeom prst="ellipse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752481" y="14134340"/>
            <a:ext cx="10810800" cy="7668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0" name="Rectangle 39"/>
          <p:cNvSpPr/>
          <p:nvPr/>
        </p:nvSpPr>
        <p:spPr>
          <a:xfrm>
            <a:off x="3664605" y="32268729"/>
            <a:ext cx="4511618" cy="1080000"/>
          </a:xfrm>
          <a:prstGeom prst="rect">
            <a:avLst/>
          </a:prstGeom>
          <a:solidFill>
            <a:srgbClr val="000099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800" b="1" dirty="0">
                <a:latin typeface="Trebuchet MS" panose="020B0603020202020204" pitchFamily="34" charset="0"/>
                <a:cs typeface="Arial" panose="020B0604020202020204" pitchFamily="34" charset="0"/>
              </a:rPr>
              <a:t>Findings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913595" y="23453044"/>
            <a:ext cx="11160000" cy="5477750"/>
          </a:xfrm>
          <a:prstGeom prst="rect">
            <a:avLst/>
          </a:prstGeom>
        </p:spPr>
      </p:pic>
      <p:pic>
        <p:nvPicPr>
          <p:cNvPr id="42" name="Picture 41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12501191" y="17074593"/>
            <a:ext cx="7020000" cy="4507200"/>
          </a:xfrm>
          <a:prstGeom prst="ellipse">
            <a:avLst/>
          </a:prstGeom>
        </p:spPr>
      </p:pic>
      <p:sp>
        <p:nvSpPr>
          <p:cNvPr id="46" name="Up Arrow 45"/>
          <p:cNvSpPr/>
          <p:nvPr/>
        </p:nvSpPr>
        <p:spPr>
          <a:xfrm flipH="1">
            <a:off x="15012859" y="14748367"/>
            <a:ext cx="360000" cy="2160000"/>
          </a:xfrm>
          <a:prstGeom prst="upArrow">
            <a:avLst/>
          </a:prstGeom>
          <a:solidFill>
            <a:srgbClr val="C00000"/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7" name="TextBox 46"/>
          <p:cNvSpPr txBox="1"/>
          <p:nvPr/>
        </p:nvSpPr>
        <p:spPr>
          <a:xfrm>
            <a:off x="884069" y="14311932"/>
            <a:ext cx="10424866" cy="75713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22288" indent="-522288"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PhD research project was part of the larger SMILE project undertaken in the South-East of Ireland.</a:t>
            </a:r>
          </a:p>
          <a:p>
            <a:pPr marL="522288" indent="-522288"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Participants used the ProACT CareApp with a range of digital devices to self-manage their conditions.</a:t>
            </a:r>
          </a:p>
          <a:p>
            <a:pPr marL="522288" indent="-522288"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 to Covid-19 restrictions, one focus group on Zoom was conducted with three telephone triage nurses (TTNs), and telephone interviews were conducted with a sub-set of 10 older people with multimorbidity (PwMs).</a:t>
            </a:r>
          </a:p>
          <a:p>
            <a:pPr marL="522288" indent="-522288"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Qualitative data were thematically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analysed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using 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Nvivo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software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.</a:t>
            </a:r>
            <a:endParaRPr lang="en-US" sz="3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IE" dirty="0"/>
          </a:p>
        </p:txBody>
      </p:sp>
      <p:sp>
        <p:nvSpPr>
          <p:cNvPr id="48" name="Up Arrow 47"/>
          <p:cNvSpPr/>
          <p:nvPr/>
        </p:nvSpPr>
        <p:spPr>
          <a:xfrm rot="10800000" flipH="1">
            <a:off x="16565116" y="14782807"/>
            <a:ext cx="360000" cy="2160000"/>
          </a:xfrm>
          <a:prstGeom prst="upArrow">
            <a:avLst/>
          </a:prstGeom>
          <a:solidFill>
            <a:srgbClr val="C00000"/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49" name="TextBox 48"/>
          <p:cNvSpPr txBox="1"/>
          <p:nvPr/>
        </p:nvSpPr>
        <p:spPr>
          <a:xfrm>
            <a:off x="21440961" y="29295343"/>
            <a:ext cx="9960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Prevalence Rates of Multimorbidity</a:t>
            </a:r>
          </a:p>
        </p:txBody>
      </p:sp>
      <p:sp>
        <p:nvSpPr>
          <p:cNvPr id="51" name="Rectangle 50"/>
          <p:cNvSpPr/>
          <p:nvPr/>
        </p:nvSpPr>
        <p:spPr>
          <a:xfrm>
            <a:off x="832150" y="33652115"/>
            <a:ext cx="10908762" cy="5122587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2" name="TextBox 51"/>
          <p:cNvSpPr txBox="1"/>
          <p:nvPr/>
        </p:nvSpPr>
        <p:spPr>
          <a:xfrm>
            <a:off x="3006115" y="30420909"/>
            <a:ext cx="556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E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ProACT CareApp with Suite of Smart Devices</a:t>
            </a:r>
            <a:endParaRPr lang="en-IE" sz="3600" dirty="0">
              <a:solidFill>
                <a:srgbClr val="00206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930112" y="33975960"/>
            <a:ext cx="10810800" cy="4716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defTabSz="179388">
              <a:buFont typeface="Courier New" panose="02070309020205020404" pitchFamily="49" charset="0"/>
              <a:buChar char="o"/>
              <a:tabLst>
                <a:tab pos="2252663" algn="l"/>
              </a:tabLst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Six themes related to participants’ experiences of being supported by TTNs to use digital technology emerged: (</a:t>
            </a:r>
            <a:r>
              <a:rPr lang="en-US" sz="36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the impact and challenges of multimorbidity; (ii) engagement in self-management; (iii) the relationship between PwMs and TTNs; (iv) the role of the TTNs; (v) technology; and (vi) the benefits of the SMILE programme.</a:t>
            </a:r>
            <a:endParaRPr lang="en-IE" sz="3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507243" y="39256597"/>
            <a:ext cx="8800848" cy="1080000"/>
          </a:xfrm>
          <a:prstGeom prst="rect">
            <a:avLst/>
          </a:prstGeom>
          <a:solidFill>
            <a:srgbClr val="000099"/>
          </a:solidFill>
          <a:ln>
            <a:solidFill>
              <a:schemeClr val="accent5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E" sz="4800" b="1" dirty="0">
                <a:latin typeface="Trebuchet MS" panose="020B0603020202020204" pitchFamily="34" charset="0"/>
              </a:rPr>
              <a:t>Conclusions and Implications</a:t>
            </a:r>
          </a:p>
        </p:txBody>
      </p:sp>
      <p:sp>
        <p:nvSpPr>
          <p:cNvPr id="55" name="Rectangle 54"/>
          <p:cNvSpPr/>
          <p:nvPr/>
        </p:nvSpPr>
        <p:spPr>
          <a:xfrm>
            <a:off x="779643" y="40550419"/>
            <a:ext cx="30293952" cy="2271551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dirty="0"/>
          </a:p>
        </p:txBody>
      </p:sp>
      <p:sp>
        <p:nvSpPr>
          <p:cNvPr id="56" name="TextBox 55"/>
          <p:cNvSpPr txBox="1"/>
          <p:nvPr/>
        </p:nvSpPr>
        <p:spPr>
          <a:xfrm>
            <a:off x="758727" y="40843616"/>
            <a:ext cx="301884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relationship between TTNs and PwMs, and the motivating effect that the TTNs had on participants is important in enabling engagement with digital self-management.</a:t>
            </a:r>
          </a:p>
          <a:p>
            <a:pPr marL="571500" indent="-571500">
              <a:buFont typeface="Courier New" panose="02070309020205020404" pitchFamily="49" charset="0"/>
              <a:buChar char="o"/>
            </a:pPr>
            <a:r>
              <a:rPr lang="en-US" sz="36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Further research will assess digital engagement between two groups: those with support from TTNs and those without it.</a:t>
            </a:r>
            <a:endParaRPr lang="en-IE" sz="36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8727" y="43627494"/>
            <a:ext cx="160927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Funding acknowledgement: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PhD funding granted under Landscape Funding</a:t>
            </a:r>
            <a:endParaRPr lang="en-IE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694297" y="42848809"/>
            <a:ext cx="3363682" cy="1973026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813292" y="43089795"/>
            <a:ext cx="4316342" cy="1316850"/>
          </a:xfrm>
          <a:prstGeom prst="rect">
            <a:avLst/>
          </a:prstGeom>
        </p:spPr>
      </p:pic>
      <p:pic>
        <p:nvPicPr>
          <p:cNvPr id="62" name="Picture 6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046127" y="23016270"/>
            <a:ext cx="3610636" cy="3240000"/>
          </a:xfrm>
          <a:prstGeom prst="ellipse">
            <a:avLst/>
          </a:prstGeom>
        </p:spPr>
      </p:pic>
      <p:sp>
        <p:nvSpPr>
          <p:cNvPr id="68" name="Rounded Rectangular Callout 67"/>
          <p:cNvSpPr/>
          <p:nvPr/>
        </p:nvSpPr>
        <p:spPr>
          <a:xfrm>
            <a:off x="21936325" y="34885109"/>
            <a:ext cx="9193309" cy="3589623"/>
          </a:xfrm>
          <a:prstGeom prst="wedgeRoundRectCallout">
            <a:avLst/>
          </a:prstGeom>
          <a:solidFill>
            <a:srgbClr val="0000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‘You could end up having the same conversation with some of them for quite a few weeks and then one day they’ll take it on board. But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we’re like a stone in the shoe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We keep ringing you know. We keep an eye on them’ (TTN03)</a:t>
            </a:r>
          </a:p>
          <a:p>
            <a:endParaRPr lang="en-I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Rounded Rectangular Callout 68"/>
          <p:cNvSpPr/>
          <p:nvPr/>
        </p:nvSpPr>
        <p:spPr>
          <a:xfrm flipH="1">
            <a:off x="12458400" y="34899902"/>
            <a:ext cx="9194400" cy="3589200"/>
          </a:xfrm>
          <a:prstGeom prst="wedgeRoundRectCallout">
            <a:avLst/>
          </a:prstGeom>
          <a:solidFill>
            <a:srgbClr val="333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They know though that we have their backs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and therefore they know that whatever we’re telling them to do or asking them to do it’s for their benefit so they’ll have quality of life’ (TTN01)</a:t>
            </a:r>
          </a:p>
          <a:p>
            <a:endParaRPr lang="en-IE" dirty="0"/>
          </a:p>
        </p:txBody>
      </p:sp>
      <p:sp>
        <p:nvSpPr>
          <p:cNvPr id="70" name="Oval Callout 69"/>
          <p:cNvSpPr/>
          <p:nvPr/>
        </p:nvSpPr>
        <p:spPr>
          <a:xfrm flipH="1">
            <a:off x="12558428" y="30327023"/>
            <a:ext cx="9194400" cy="3904021"/>
          </a:xfrm>
          <a:prstGeom prst="wedgeEllipseCallout">
            <a:avLst/>
          </a:prstGeom>
          <a:solidFill>
            <a:srgbClr val="0000C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‘It’s nice to know that I’m being monitored.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That’s the jewel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like’ (P01)</a:t>
            </a:r>
          </a:p>
          <a:p>
            <a:endParaRPr lang="en-I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Oval Callout 71"/>
          <p:cNvSpPr/>
          <p:nvPr/>
        </p:nvSpPr>
        <p:spPr>
          <a:xfrm>
            <a:off x="21936325" y="30327023"/>
            <a:ext cx="9194400" cy="3921592"/>
          </a:xfrm>
          <a:prstGeom prst="wedgeEllipseCallout">
            <a:avLst/>
          </a:prstGeom>
          <a:solidFill>
            <a:srgbClr val="3333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‘It was that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peace of mind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…you never felt like you were imposing or that.  It was the reassurance and the calmness that they dealt with you as well’ (P09)</a:t>
            </a:r>
          </a:p>
          <a:p>
            <a:endParaRPr lang="en-IE" sz="3200" dirty="0"/>
          </a:p>
        </p:txBody>
      </p:sp>
      <p:sp>
        <p:nvSpPr>
          <p:cNvPr id="73" name="TextBox 72"/>
          <p:cNvSpPr txBox="1"/>
          <p:nvPr/>
        </p:nvSpPr>
        <p:spPr>
          <a:xfrm>
            <a:off x="17896114" y="39256597"/>
            <a:ext cx="1005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Selection of Quotes from PwMs and TTNs</a:t>
            </a:r>
          </a:p>
        </p:txBody>
      </p:sp>
      <p:sp>
        <p:nvSpPr>
          <p:cNvPr id="74" name="Up Arrow 73"/>
          <p:cNvSpPr/>
          <p:nvPr/>
        </p:nvSpPr>
        <p:spPr>
          <a:xfrm>
            <a:off x="5661491" y="24002208"/>
            <a:ext cx="258923" cy="979200"/>
          </a:xfrm>
          <a:prstGeom prst="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76" name="Right Brace 75"/>
          <p:cNvSpPr/>
          <p:nvPr/>
        </p:nvSpPr>
        <p:spPr>
          <a:xfrm>
            <a:off x="10862327" y="22127845"/>
            <a:ext cx="1603270" cy="8047268"/>
          </a:xfrm>
          <a:prstGeom prst="rightBrace">
            <a:avLst>
              <a:gd name="adj1" fmla="val 26064"/>
              <a:gd name="adj2" fmla="val 50000"/>
            </a:avLst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E" b="1" dirty="0">
              <a:solidFill>
                <a:srgbClr val="C00000"/>
              </a:solidFill>
            </a:endParaRPr>
          </a:p>
        </p:txBody>
      </p:sp>
      <p:pic>
        <p:nvPicPr>
          <p:cNvPr id="79" name="Picture 78"/>
          <p:cNvPicPr>
            <a:picLocks/>
          </p:cNvPicPr>
          <p:nvPr/>
        </p:nvPicPr>
        <p:blipFill>
          <a:blip r:embed="rId15"/>
          <a:stretch>
            <a:fillRect/>
          </a:stretch>
        </p:blipFill>
        <p:spPr>
          <a:xfrm>
            <a:off x="4834820" y="29022537"/>
            <a:ext cx="1800000" cy="1260000"/>
          </a:xfrm>
          <a:prstGeom prst="rect">
            <a:avLst/>
          </a:prstGeom>
        </p:spPr>
      </p:pic>
      <p:sp>
        <p:nvSpPr>
          <p:cNvPr id="83" name="Down Arrow 82"/>
          <p:cNvSpPr/>
          <p:nvPr/>
        </p:nvSpPr>
        <p:spPr>
          <a:xfrm>
            <a:off x="5661214" y="28007797"/>
            <a:ext cx="259200" cy="978408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84" name="Picture 83"/>
          <p:cNvPicPr>
            <a:picLocks noChangeAspect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678160" y="28109218"/>
            <a:ext cx="1030554" cy="1584000"/>
          </a:xfrm>
          <a:prstGeom prst="rect">
            <a:avLst/>
          </a:prstGeom>
        </p:spPr>
      </p:pic>
      <p:sp>
        <p:nvSpPr>
          <p:cNvPr id="85" name="Left Arrow 84"/>
          <p:cNvSpPr/>
          <p:nvPr/>
        </p:nvSpPr>
        <p:spPr>
          <a:xfrm rot="20514313">
            <a:off x="2596767" y="27815578"/>
            <a:ext cx="979200" cy="259200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86" name="Picture 85"/>
          <p:cNvPicPr>
            <a:picLocks noChangeAspect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64414" y="23155212"/>
            <a:ext cx="2619375" cy="1752600"/>
          </a:xfrm>
          <a:prstGeom prst="rect">
            <a:avLst/>
          </a:prstGeom>
        </p:spPr>
      </p:pic>
      <p:sp>
        <p:nvSpPr>
          <p:cNvPr id="87" name="Right Arrow 86"/>
          <p:cNvSpPr/>
          <p:nvPr/>
        </p:nvSpPr>
        <p:spPr>
          <a:xfrm rot="19724205">
            <a:off x="7903890" y="24854721"/>
            <a:ext cx="978408" cy="2592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8" name="Left Arrow 87"/>
          <p:cNvSpPr/>
          <p:nvPr/>
        </p:nvSpPr>
        <p:spPr>
          <a:xfrm rot="1722839">
            <a:off x="2785353" y="24789912"/>
            <a:ext cx="978408" cy="259200"/>
          </a:xfrm>
          <a:prstGeom prst="lef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89" name="Right Arrow 88"/>
          <p:cNvSpPr/>
          <p:nvPr/>
        </p:nvSpPr>
        <p:spPr>
          <a:xfrm rot="1809854">
            <a:off x="7841701" y="27917320"/>
            <a:ext cx="978408" cy="25920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TextBox 2"/>
          <p:cNvSpPr txBox="1"/>
          <p:nvPr/>
        </p:nvSpPr>
        <p:spPr>
          <a:xfrm>
            <a:off x="26057979" y="5031981"/>
            <a:ext cx="3388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E" sz="3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netwellcasala.org</a:t>
            </a:r>
            <a:endParaRPr lang="en-IE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0428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5E31B6112CD3439F31A1125C42F5E9" ma:contentTypeVersion="12" ma:contentTypeDescription="Create a new document." ma:contentTypeScope="" ma:versionID="e9502389a73c2a3cacbdf12cc2260737">
  <xsd:schema xmlns:xsd="http://www.w3.org/2001/XMLSchema" xmlns:xs="http://www.w3.org/2001/XMLSchema" xmlns:p="http://schemas.microsoft.com/office/2006/metadata/properties" xmlns:ns3="862ad6d9-7270-4eba-80ba-265e35d59507" targetNamespace="http://schemas.microsoft.com/office/2006/metadata/properties" ma:root="true" ma:fieldsID="6c535b5ea11ff629e85e11d5f42f5b5b" ns3:_="">
    <xsd:import namespace="862ad6d9-7270-4eba-80ba-265e35d5950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MediaLengthInSeconds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2ad6d9-7270-4eba-80ba-265e35d5950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19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62ad6d9-7270-4eba-80ba-265e35d59507" xsi:nil="true"/>
  </documentManagement>
</p:properties>
</file>

<file path=customXml/itemProps1.xml><?xml version="1.0" encoding="utf-8"?>
<ds:datastoreItem xmlns:ds="http://schemas.openxmlformats.org/officeDocument/2006/customXml" ds:itemID="{695B2556-AA6A-46E0-B752-CD4A815FE6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62ad6d9-7270-4eba-80ba-265e35d595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5BBA96A-BBD9-4C1D-B3A5-25FFA89BB00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628F16C-4FA4-4CFD-AC4E-1C551E2A829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purl.org/dc/elements/1.1/"/>
    <ds:schemaRef ds:uri="http://schemas.microsoft.com/office/2006/metadata/properties"/>
    <ds:schemaRef ds:uri="862ad6d9-7270-4eba-80ba-265e35d59507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4437</TotalTime>
  <Words>593</Words>
  <Application>Microsoft Office PowerPoint</Application>
  <PresentationFormat>Custom</PresentationFormat>
  <Paragraphs>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Courier New</vt:lpstr>
      <vt:lpstr>Trebuchet MS</vt:lpstr>
      <vt:lpstr>Office Theme</vt:lpstr>
      <vt:lpstr>PowerPoint Presentation</vt:lpstr>
    </vt:vector>
  </TitlesOfParts>
  <Company>Dundalk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Patricia McAleer</dc:creator>
  <cp:lastModifiedBy>Patricia McAleer</cp:lastModifiedBy>
  <cp:revision>156</cp:revision>
  <dcterms:created xsi:type="dcterms:W3CDTF">2023-04-29T22:56:29Z</dcterms:created>
  <dcterms:modified xsi:type="dcterms:W3CDTF">2023-11-23T03:52:39Z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0x010100C95E31B6112CD3439F31A1125C42F5E9</vt:lpwstr>
  </property>
</Properties>
</file>